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83" r:id="rId6"/>
    <p:sldId id="284" r:id="rId7"/>
    <p:sldId id="257" r:id="rId8"/>
    <p:sldId id="258" r:id="rId9"/>
    <p:sldId id="279" r:id="rId10"/>
    <p:sldId id="280" r:id="rId11"/>
    <p:sldId id="281" r:id="rId12"/>
    <p:sldId id="282" r:id="rId13"/>
    <p:sldId id="259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72" r:id="rId31"/>
    <p:sldId id="273" r:id="rId32"/>
    <p:sldId id="274" r:id="rId33"/>
    <p:sldId id="275" r:id="rId34"/>
    <p:sldId id="276" r:id="rId35"/>
    <p:sldId id="277" r:id="rId36"/>
    <p:sldId id="278" r:id="rId3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52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2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11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90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1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62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149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20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83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00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29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18AC-9AD6-4A1D-8A08-BF0D64BC753F}" type="datetimeFigureOut">
              <a:rPr lang="hr-HR" smtClean="0"/>
              <a:t>14.1.2016.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D86D-9E09-4541-B121-80E6087D2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6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b="1" dirty="0" smtClean="0"/>
              <a:t>VJEŽBE ZA POČETNO ČITANJE I PISANJE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4000" b="1" dirty="0" smtClean="0"/>
              <a:t>Mira </a:t>
            </a:r>
            <a:r>
              <a:rPr lang="hr-HR" sz="4000" b="1" dirty="0" err="1" smtClean="0"/>
              <a:t>Čuvidić</a:t>
            </a:r>
            <a:endParaRPr lang="hr-HR" sz="4000" b="1" dirty="0" smtClean="0"/>
          </a:p>
          <a:p>
            <a:r>
              <a:rPr lang="hr-HR" sz="4000" b="1" dirty="0" smtClean="0"/>
              <a:t>OŠ Rajić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43259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08614" y="2159795"/>
            <a:ext cx="5455859" cy="4094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TKO ČITA KNJIGU?</a:t>
            </a:r>
          </a:p>
          <a:p>
            <a:pPr marL="0" indent="0">
              <a:buNone/>
            </a:pPr>
            <a:r>
              <a:rPr lang="hr-HR" sz="36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TKO SE SANJKA?</a:t>
            </a:r>
          </a:p>
          <a:p>
            <a:pPr marL="0" indent="0">
              <a:buNone/>
            </a:pPr>
            <a:r>
              <a:rPr lang="hr-HR" sz="36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ŠTO IZLAZI IZ DIMNJAKA?</a:t>
            </a:r>
          </a:p>
          <a:p>
            <a:pPr marL="0" indent="0">
              <a:buNone/>
            </a:pPr>
            <a:r>
              <a:rPr lang="hr-HR" sz="36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KOGA BOLI KOLJENO?</a:t>
            </a:r>
          </a:p>
          <a:p>
            <a:pPr marL="0" indent="0">
              <a:buNone/>
            </a:pPr>
            <a:r>
              <a:rPr lang="hr-HR" sz="36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TKO GLEDA SNJEGOVIĆA?</a:t>
            </a:r>
            <a:endParaRPr lang="hr-HR" sz="3600" cap="all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768958" y="410456"/>
            <a:ext cx="7070501" cy="861774"/>
          </a:xfrm>
          <a:prstGeom prst="rect">
            <a:avLst/>
          </a:prstGeom>
          <a:solidFill>
            <a:srgbClr val="FFAB7C"/>
          </a:solidFill>
        </p:spPr>
        <p:txBody>
          <a:bodyPr wrap="square" rtlCol="0">
            <a:spAutoFit/>
          </a:bodyPr>
          <a:lstStyle/>
          <a:p>
            <a:endParaRPr lang="hr-HR" sz="1000" dirty="0">
              <a:latin typeface="Trebuchet MS" panose="020B0603020202020204" pitchFamily="34" charset="0"/>
            </a:endParaRPr>
          </a:p>
          <a:p>
            <a:r>
              <a:rPr lang="hr-HR" sz="2800" dirty="0" smtClean="0">
                <a:latin typeface="Trebuchet MS" panose="020B0603020202020204" pitchFamily="34" charset="0"/>
              </a:rPr>
              <a:t>Proč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ta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2800" dirty="0" smtClean="0">
                <a:latin typeface="Trebuchet MS" panose="020B0603020202020204" pitchFamily="34" charset="0"/>
              </a:rPr>
              <a:t> rečenice. Od</a:t>
            </a:r>
            <a:r>
              <a:rPr lang="hr-HR" sz="3200" dirty="0" smtClean="0">
                <a:cs typeface="Arial" panose="020B0604020202020204" pitchFamily="34" charset="0"/>
              </a:rPr>
              <a:t>g</a:t>
            </a:r>
            <a:r>
              <a:rPr lang="hr-HR" sz="2800" dirty="0" smtClean="0">
                <a:latin typeface="Trebuchet MS" panose="020B0603020202020204" pitchFamily="34" charset="0"/>
              </a:rPr>
              <a:t>ovori na pitanja.</a:t>
            </a:r>
          </a:p>
          <a:p>
            <a:endParaRPr lang="hr-HR" sz="800" dirty="0" smtClean="0">
              <a:latin typeface="Trebuchet MS" panose="020B0603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7" y="230485"/>
            <a:ext cx="1814035" cy="114526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5976" y="230484"/>
            <a:ext cx="1500911" cy="1144727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188067" y="2159795"/>
            <a:ext cx="6320547" cy="409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cap="all" dirty="0" smtClean="0">
                <a:latin typeface="Trebuchet MS" panose="020B0603020202020204" pitchFamily="34" charset="0"/>
              </a:rPr>
              <a:t>IZ DIMNJAKA IZLAZI DIM.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600" cap="all" dirty="0" smtClean="0">
                <a:latin typeface="Trebuchet MS" panose="020B0603020202020204" pitchFamily="34" charset="0"/>
              </a:rPr>
              <a:t>SANJA ČITA KNJIGU.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600" cap="all" dirty="0" smtClean="0">
                <a:latin typeface="Trebuchet MS" panose="020B0603020202020204" pitchFamily="34" charset="0"/>
              </a:rPr>
              <a:t>MINJA SE SANJKA.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600" cap="all" dirty="0" smtClean="0">
                <a:latin typeface="Trebuchet MS" panose="020B0603020202020204" pitchFamily="34" charset="0"/>
              </a:rPr>
              <a:t>HELENA GLEDA SNJEGOVIĆA.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600" cap="all" dirty="0" smtClean="0">
                <a:latin typeface="Trebuchet MS" panose="020B0603020202020204" pitchFamily="34" charset="0"/>
              </a:rPr>
              <a:t>PAJU BOLI KOLJENO.</a:t>
            </a:r>
            <a:endParaRPr lang="hr-HR" sz="3600" cap="all" dirty="0">
              <a:latin typeface="Trebuchet MS" panose="020B0603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98" y="5148735"/>
            <a:ext cx="1325106" cy="152252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36" y="5156616"/>
            <a:ext cx="1434921" cy="15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29994"/>
            <a:ext cx="2639096" cy="474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dirty="0" err="1" smtClean="0"/>
              <a:t>ko</a:t>
            </a:r>
            <a:r>
              <a:rPr lang="hr-HR" sz="4800" dirty="0" smtClean="0"/>
              <a:t>__       </a:t>
            </a:r>
          </a:p>
          <a:p>
            <a:pPr marL="0" indent="0">
              <a:buNone/>
            </a:pPr>
            <a:r>
              <a:rPr lang="hr-HR" sz="4800" dirty="0" smtClean="0"/>
              <a:t>pa__</a:t>
            </a:r>
          </a:p>
          <a:p>
            <a:pPr marL="0" indent="0">
              <a:buNone/>
            </a:pPr>
            <a:r>
              <a:rPr lang="hr-HR" sz="4800" dirty="0" err="1" smtClean="0"/>
              <a:t>kra</a:t>
            </a:r>
            <a:r>
              <a:rPr lang="hr-HR" sz="4800" dirty="0" smtClean="0"/>
              <a:t>__</a:t>
            </a:r>
          </a:p>
          <a:p>
            <a:pPr marL="0" indent="0">
              <a:buNone/>
            </a:pPr>
            <a:r>
              <a:rPr lang="hr-HR" sz="4800" dirty="0" smtClean="0"/>
              <a:t>__eto</a:t>
            </a:r>
          </a:p>
          <a:p>
            <a:pPr marL="0" indent="0">
              <a:buNone/>
            </a:pPr>
            <a:r>
              <a:rPr lang="hr-HR" sz="4800" dirty="0" err="1" smtClean="0"/>
              <a:t>Sa__a</a:t>
            </a:r>
            <a:endParaRPr lang="hr-HR" sz="4800" dirty="0" smtClean="0"/>
          </a:p>
          <a:p>
            <a:pPr marL="0" indent="0">
              <a:buNone/>
            </a:pPr>
            <a:r>
              <a:rPr lang="hr-HR" sz="4800" dirty="0" err="1" smtClean="0"/>
              <a:t>Va</a:t>
            </a:r>
            <a:r>
              <a:rPr lang="hr-HR" sz="4800" dirty="0" smtClean="0"/>
              <a:t>__a</a:t>
            </a:r>
            <a:endParaRPr lang="hr-HR" sz="4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838200" y="140000"/>
            <a:ext cx="10263388" cy="892552"/>
          </a:xfrm>
          <a:prstGeom prst="rect">
            <a:avLst/>
          </a:prstGeom>
          <a:solidFill>
            <a:srgbClr val="FFAB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>
                <a:latin typeface="Trebuchet MS" panose="020B0603020202020204" pitchFamily="34" charset="0"/>
              </a:rPr>
              <a:t>Zadane riječi dopuni slovima </a:t>
            </a:r>
            <a:r>
              <a:rPr lang="hr-HR" sz="4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lj</a:t>
            </a:r>
            <a:r>
              <a:rPr lang="hr-HR" sz="4400" dirty="0" smtClean="0">
                <a:latin typeface="Trebuchet MS" panose="020B0603020202020204" pitchFamily="34" charset="0"/>
              </a:rPr>
              <a:t> ili </a:t>
            </a:r>
            <a:r>
              <a:rPr lang="hr-HR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nj</a:t>
            </a:r>
            <a:r>
              <a:rPr lang="hr-HR" sz="4400" dirty="0" smtClean="0">
                <a:latin typeface="Trebuchet MS" panose="020B0603020202020204" pitchFamily="34" charset="0"/>
              </a:rPr>
              <a:t>.</a:t>
            </a:r>
          </a:p>
          <a:p>
            <a:endParaRPr lang="hr-HR" sz="800" dirty="0" smtClean="0">
              <a:latin typeface="Trebuchet MS" panose="020B060302020202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4223197" y="1629994"/>
            <a:ext cx="2639096" cy="4989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4800" dirty="0" err="1" smtClean="0"/>
              <a:t>ha__ina</a:t>
            </a: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smtClean="0"/>
              <a:t>k__</a:t>
            </a:r>
            <a:r>
              <a:rPr lang="hr-HR" sz="4800" dirty="0" err="1" smtClean="0"/>
              <a:t>iga</a:t>
            </a: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smtClean="0"/>
              <a:t>__uška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/>
              <a:t>b</a:t>
            </a:r>
            <a:r>
              <a:rPr lang="hr-HR" sz="4800" dirty="0" smtClean="0"/>
              <a:t>uba__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err="1"/>
              <a:t>p</a:t>
            </a:r>
            <a:r>
              <a:rPr lang="hr-HR" sz="4800" dirty="0" err="1" smtClean="0"/>
              <a:t>aš</a:t>
            </a:r>
            <a:r>
              <a:rPr lang="hr-HR" sz="4800" dirty="0" smtClean="0"/>
              <a:t>__</a:t>
            </a:r>
            <a:r>
              <a:rPr lang="hr-HR" sz="4800" dirty="0" err="1" smtClean="0"/>
              <a:t>ak</a:t>
            </a: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err="1"/>
              <a:t>g</a:t>
            </a:r>
            <a:r>
              <a:rPr lang="hr-HR" sz="4800" dirty="0" err="1" smtClean="0"/>
              <a:t>__iva</a:t>
            </a: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4800" dirty="0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7608193" y="1564375"/>
            <a:ext cx="3493395" cy="487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800" dirty="0"/>
              <a:t>s</a:t>
            </a:r>
            <a:r>
              <a:rPr lang="hr-HR" sz="4800" dirty="0" smtClean="0"/>
              <a:t>__</a:t>
            </a:r>
            <a:r>
              <a:rPr lang="hr-HR" sz="4800" dirty="0" err="1" smtClean="0"/>
              <a:t>egović</a:t>
            </a:r>
            <a:endParaRPr lang="hr-HR" sz="4800" dirty="0" smtClean="0"/>
          </a:p>
          <a:p>
            <a:pPr marL="0" indent="0">
              <a:buNone/>
            </a:pPr>
            <a:r>
              <a:rPr lang="hr-HR" sz="4800" dirty="0" smtClean="0"/>
              <a:t>__</a:t>
            </a:r>
            <a:r>
              <a:rPr lang="hr-HR" sz="4800" dirty="0" err="1" smtClean="0"/>
              <a:t>ubičica</a:t>
            </a:r>
            <a:endParaRPr lang="hr-HR" sz="4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err="1" smtClean="0"/>
              <a:t>Lji</a:t>
            </a:r>
            <a:r>
              <a:rPr lang="hr-HR" sz="4800" dirty="0" smtClean="0"/>
              <a:t>__</a:t>
            </a:r>
            <a:r>
              <a:rPr lang="hr-HR" sz="4800" dirty="0" err="1" smtClean="0"/>
              <a:t>ana</a:t>
            </a: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/>
              <a:t>k</a:t>
            </a:r>
            <a:r>
              <a:rPr lang="hr-HR" sz="4800" dirty="0" smtClean="0"/>
              <a:t>__</a:t>
            </a:r>
            <a:r>
              <a:rPr lang="hr-HR" sz="4800" dirty="0" err="1" smtClean="0"/>
              <a:t>ižnica</a:t>
            </a: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/>
              <a:t>m</a:t>
            </a:r>
            <a:r>
              <a:rPr lang="hr-HR" sz="4800" dirty="0" smtClean="0"/>
              <a:t>ravi__</a:t>
            </a:r>
            <a:r>
              <a:rPr lang="hr-HR" sz="4800" dirty="0" err="1" smtClean="0"/>
              <a:t>ak</a:t>
            </a:r>
            <a:endParaRPr lang="hr-HR" sz="4800" dirty="0" smtClean="0"/>
          </a:p>
          <a:p>
            <a:pPr marL="0" indent="0">
              <a:buNone/>
            </a:pPr>
            <a:r>
              <a:rPr lang="hr-HR" sz="4800" dirty="0" err="1" smtClean="0"/>
              <a:t>Snjegu</a:t>
            </a:r>
            <a:r>
              <a:rPr lang="hr-HR" sz="4800" dirty="0" smtClean="0"/>
              <a:t>__</a:t>
            </a:r>
            <a:r>
              <a:rPr lang="hr-HR" sz="4800" dirty="0" err="1" smtClean="0"/>
              <a:t>ica</a:t>
            </a:r>
            <a:endParaRPr lang="hr-HR" sz="4800" dirty="0"/>
          </a:p>
          <a:p>
            <a:pPr marL="0" indent="0">
              <a:buFont typeface="Arial" panose="020B0604020202020204" pitchFamily="34" charset="0"/>
              <a:buNone/>
            </a:pP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9303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29994"/>
            <a:ext cx="2639096" cy="474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dirty="0" smtClean="0"/>
              <a:t>ko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  <a:r>
              <a:rPr lang="hr-HR" sz="4800" dirty="0" smtClean="0"/>
              <a:t>       </a:t>
            </a:r>
          </a:p>
          <a:p>
            <a:pPr marL="0" indent="0">
              <a:buNone/>
            </a:pPr>
            <a:r>
              <a:rPr lang="hr-HR" sz="4800" dirty="0"/>
              <a:t>p</a:t>
            </a:r>
            <a:r>
              <a:rPr lang="hr-HR" sz="4800" dirty="0" smtClean="0"/>
              <a:t>a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</a:p>
          <a:p>
            <a:pPr marL="0" indent="0">
              <a:buNone/>
            </a:pPr>
            <a:r>
              <a:rPr lang="hr-HR" sz="4800" dirty="0"/>
              <a:t>k</a:t>
            </a:r>
            <a:r>
              <a:rPr lang="hr-HR" sz="4800" dirty="0" smtClean="0"/>
              <a:t>ra</a:t>
            </a:r>
            <a:r>
              <a:rPr lang="hr-HR" sz="4800" dirty="0" smtClean="0">
                <a:solidFill>
                  <a:srgbClr val="FF0000"/>
                </a:solidFill>
              </a:rPr>
              <a:t>lj</a:t>
            </a:r>
          </a:p>
          <a:p>
            <a:pPr marL="0" indent="0">
              <a:buNone/>
            </a:pPr>
            <a:r>
              <a:rPr lang="hr-HR" sz="4800" dirty="0">
                <a:solidFill>
                  <a:srgbClr val="FF0000"/>
                </a:solidFill>
              </a:rPr>
              <a:t>l</a:t>
            </a:r>
            <a:r>
              <a:rPr lang="hr-HR" sz="4800" dirty="0" smtClean="0">
                <a:solidFill>
                  <a:srgbClr val="FF0000"/>
                </a:solidFill>
              </a:rPr>
              <a:t>j</a:t>
            </a:r>
            <a:r>
              <a:rPr lang="hr-HR" sz="4800" dirty="0" smtClean="0"/>
              <a:t>eto</a:t>
            </a:r>
          </a:p>
          <a:p>
            <a:pPr marL="0" indent="0">
              <a:buNone/>
            </a:pPr>
            <a:r>
              <a:rPr lang="hr-HR" sz="4800" dirty="0" smtClean="0"/>
              <a:t>Sa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  <a:r>
              <a:rPr lang="hr-HR" sz="4800" dirty="0" smtClean="0"/>
              <a:t>a</a:t>
            </a:r>
          </a:p>
          <a:p>
            <a:pPr marL="0" indent="0">
              <a:buNone/>
            </a:pPr>
            <a:r>
              <a:rPr lang="hr-HR" sz="4800" dirty="0" smtClean="0"/>
              <a:t>Va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  <a:r>
              <a:rPr lang="hr-HR" sz="4800" dirty="0" smtClean="0"/>
              <a:t>a</a:t>
            </a:r>
            <a:endParaRPr lang="hr-HR" sz="4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838200" y="127120"/>
            <a:ext cx="9864144" cy="1046440"/>
          </a:xfrm>
          <a:prstGeom prst="rect">
            <a:avLst/>
          </a:prstGeom>
          <a:solidFill>
            <a:srgbClr val="FFAB7C"/>
          </a:solidFill>
        </p:spPr>
        <p:txBody>
          <a:bodyPr wrap="square" rtlCol="0">
            <a:spAutoFit/>
          </a:bodyPr>
          <a:lstStyle/>
          <a:p>
            <a:pPr algn="ctr"/>
            <a:endParaRPr lang="hr-HR" sz="1000" dirty="0">
              <a:latin typeface="Trebuchet MS" panose="020B0603020202020204" pitchFamily="34" charset="0"/>
            </a:endParaRPr>
          </a:p>
          <a:p>
            <a:pPr algn="ctr"/>
            <a:r>
              <a:rPr lang="hr-HR" sz="4400" dirty="0" smtClean="0">
                <a:latin typeface="Trebuchet MS" panose="020B0603020202020204" pitchFamily="34" charset="0"/>
              </a:rPr>
              <a:t>Rješenje.</a:t>
            </a:r>
          </a:p>
          <a:p>
            <a:pPr algn="ctr"/>
            <a:endParaRPr lang="hr-HR" sz="800" dirty="0" smtClean="0">
              <a:latin typeface="Trebuchet MS" panose="020B060302020202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4223197" y="1629994"/>
            <a:ext cx="2639096" cy="4989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4800" dirty="0"/>
              <a:t>h</a:t>
            </a:r>
            <a:r>
              <a:rPr lang="hr-HR" sz="4800" dirty="0" smtClean="0"/>
              <a:t>a</a:t>
            </a:r>
            <a:r>
              <a:rPr lang="hr-HR" sz="4800" dirty="0" smtClean="0">
                <a:solidFill>
                  <a:srgbClr val="FF0000"/>
                </a:solidFill>
              </a:rPr>
              <a:t>lj</a:t>
            </a:r>
            <a:r>
              <a:rPr lang="hr-HR" sz="4800" dirty="0" smtClean="0"/>
              <a:t>ina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smtClean="0"/>
              <a:t>k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  <a:r>
              <a:rPr lang="hr-HR" sz="4800" dirty="0" smtClean="0"/>
              <a:t>iga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smtClean="0">
                <a:solidFill>
                  <a:srgbClr val="0070C0"/>
                </a:solidFill>
              </a:rPr>
              <a:t>nj</a:t>
            </a:r>
            <a:r>
              <a:rPr lang="hr-HR" sz="4800" dirty="0" smtClean="0"/>
              <a:t>uška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/>
              <a:t>b</a:t>
            </a:r>
            <a:r>
              <a:rPr lang="hr-HR" sz="4800" dirty="0" smtClean="0"/>
              <a:t>uba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/>
              <a:t>p</a:t>
            </a:r>
            <a:r>
              <a:rPr lang="hr-HR" sz="4800" dirty="0" smtClean="0"/>
              <a:t>aš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  <a:r>
              <a:rPr lang="hr-HR" sz="4800" dirty="0" smtClean="0"/>
              <a:t>ak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smtClean="0"/>
              <a:t>g</a:t>
            </a:r>
            <a:r>
              <a:rPr lang="hr-HR" sz="4800" dirty="0" smtClean="0">
                <a:solidFill>
                  <a:srgbClr val="FF0000"/>
                </a:solidFill>
              </a:rPr>
              <a:t>lj</a:t>
            </a:r>
            <a:r>
              <a:rPr lang="hr-HR" sz="4800" dirty="0" smtClean="0"/>
              <a:t>iva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4800" dirty="0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7608194" y="1564375"/>
            <a:ext cx="3094150" cy="487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800" dirty="0" smtClean="0"/>
              <a:t>S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  <a:r>
              <a:rPr lang="hr-HR" sz="4800" dirty="0" smtClean="0"/>
              <a:t>egović</a:t>
            </a:r>
          </a:p>
          <a:p>
            <a:pPr marL="0" indent="0">
              <a:buNone/>
            </a:pPr>
            <a:r>
              <a:rPr lang="hr-HR" sz="4800" dirty="0" smtClean="0">
                <a:solidFill>
                  <a:srgbClr val="FF0000"/>
                </a:solidFill>
              </a:rPr>
              <a:t>lj</a:t>
            </a:r>
            <a:r>
              <a:rPr lang="hr-HR" sz="4800" dirty="0" smtClean="0"/>
              <a:t>ubičica</a:t>
            </a:r>
            <a:endParaRPr lang="hr-HR" sz="4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smtClean="0"/>
              <a:t>Lji</a:t>
            </a:r>
            <a:r>
              <a:rPr lang="hr-HR" sz="4800" dirty="0" smtClean="0">
                <a:solidFill>
                  <a:srgbClr val="FF0000"/>
                </a:solidFill>
              </a:rPr>
              <a:t>lj</a:t>
            </a:r>
            <a:r>
              <a:rPr lang="hr-HR" sz="4800" dirty="0" smtClean="0"/>
              <a:t>ana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smtClean="0"/>
              <a:t>k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  <a:r>
              <a:rPr lang="hr-HR" sz="4800" dirty="0" smtClean="0"/>
              <a:t>ižnica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800" dirty="0" smtClean="0"/>
              <a:t>mravi</a:t>
            </a:r>
            <a:r>
              <a:rPr lang="hr-HR" sz="4800" dirty="0" smtClean="0">
                <a:solidFill>
                  <a:srgbClr val="0070C0"/>
                </a:solidFill>
              </a:rPr>
              <a:t>nj</a:t>
            </a:r>
            <a:r>
              <a:rPr lang="hr-HR" sz="4800" dirty="0" smtClean="0"/>
              <a:t>ak</a:t>
            </a:r>
          </a:p>
          <a:p>
            <a:pPr marL="0" indent="0">
              <a:buNone/>
            </a:pPr>
            <a:r>
              <a:rPr lang="hr-HR" sz="4800" dirty="0"/>
              <a:t>Snjegu</a:t>
            </a:r>
            <a:r>
              <a:rPr lang="hr-HR" sz="4800" dirty="0">
                <a:solidFill>
                  <a:srgbClr val="FF0000"/>
                </a:solidFill>
              </a:rPr>
              <a:t>lj</a:t>
            </a:r>
            <a:r>
              <a:rPr lang="hr-HR" sz="4800" dirty="0"/>
              <a:t>ica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4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867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0414" y="392193"/>
            <a:ext cx="10515600" cy="1421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9600" b="1" dirty="0" smtClean="0">
                <a:solidFill>
                  <a:srgbClr val="94409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MALI KVIZ</a:t>
            </a:r>
            <a:endParaRPr lang="hr-HR" altLang="sr-Latn-RS" sz="9600" dirty="0">
              <a:solidFill>
                <a:srgbClr val="944096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914" y="2279560"/>
            <a:ext cx="6516600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6967" y="2385033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03" y="4884069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758159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268783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81203" y="3634551"/>
            <a:ext cx="761992" cy="761992"/>
          </a:xfrm>
          <a:prstGeom prst="rect">
            <a:avLst/>
          </a:prstGeom>
          <a:noFill/>
        </p:spPr>
      </p:pic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71093" y="479710"/>
            <a:ext cx="9209312" cy="1015663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r>
              <a:rPr lang="hr-HR" altLang="sr-Latn-RS" sz="2000" dirty="0" smtClean="0">
                <a:cs typeface="Arial" panose="020B0604020202020204" pitchFamily="34" charset="0"/>
              </a:rPr>
              <a:t>(Klikni na odgovarajuće slovo pa ćeš saznati odgovor.)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431281" y="4845968"/>
            <a:ext cx="5788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400" dirty="0" smtClean="0">
                <a:latin typeface="+mn-lt"/>
                <a:cs typeface="Arial" panose="020B0604020202020204" pitchFamily="34" charset="0"/>
              </a:rPr>
              <a:t>Goga i </a:t>
            </a:r>
            <a:r>
              <a:rPr lang="hr-HR" altLang="sr-Latn-RS" sz="4400" dirty="0">
                <a:latin typeface="+mn-lt"/>
                <a:cs typeface="Arial" panose="020B0604020202020204" pitchFamily="34" charset="0"/>
              </a:rPr>
              <a:t>G</a:t>
            </a:r>
            <a:r>
              <a:rPr lang="hr-HR" altLang="sr-Latn-RS" sz="4400" dirty="0" smtClean="0">
                <a:latin typeface="+mn-lt"/>
                <a:cs typeface="Arial" panose="020B0604020202020204" pitchFamily="34" charset="0"/>
              </a:rPr>
              <a:t>oran se igraju.</a:t>
            </a:r>
            <a:endParaRPr lang="hr-HR" altLang="sr-Latn-RS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0235" y="3556124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7" name="TekstniOkvir 8"/>
          <p:cNvSpPr txBox="1">
            <a:spLocks noChangeArrowheads="1"/>
          </p:cNvSpPr>
          <p:nvPr/>
        </p:nvSpPr>
        <p:spPr bwMode="auto">
          <a:xfrm>
            <a:off x="3424163" y="3600028"/>
            <a:ext cx="5788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400" dirty="0" smtClean="0">
                <a:latin typeface="+mn-lt"/>
                <a:cs typeface="Arial" panose="020B0604020202020204" pitchFamily="34" charset="0"/>
              </a:rPr>
              <a:t>Goga i </a:t>
            </a:r>
            <a:r>
              <a:rPr lang="hr-HR" altLang="sr-Latn-RS" sz="4400" dirty="0" err="1" smtClean="0">
                <a:latin typeface="+mn-lt"/>
                <a:cs typeface="Arial" panose="020B0604020202020204" pitchFamily="34" charset="0"/>
              </a:rPr>
              <a:t>goran</a:t>
            </a:r>
            <a:r>
              <a:rPr lang="hr-HR" altLang="sr-Latn-RS" sz="4400" dirty="0" smtClean="0">
                <a:latin typeface="+mn-lt"/>
                <a:cs typeface="Arial" panose="020B0604020202020204" pitchFamily="34" charset="0"/>
              </a:rPr>
              <a:t> se igraju.</a:t>
            </a:r>
            <a:endParaRPr lang="hr-HR" altLang="sr-Latn-RS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kstniOkvir 8"/>
          <p:cNvSpPr txBox="1">
            <a:spLocks noChangeArrowheads="1"/>
          </p:cNvSpPr>
          <p:nvPr/>
        </p:nvSpPr>
        <p:spPr bwMode="auto">
          <a:xfrm>
            <a:off x="3431281" y="2401229"/>
            <a:ext cx="5788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400" dirty="0" smtClean="0">
                <a:latin typeface="+mn-lt"/>
                <a:cs typeface="Arial" panose="020B0604020202020204" pitchFamily="34" charset="0"/>
              </a:rPr>
              <a:t>Goga i </a:t>
            </a:r>
            <a:r>
              <a:rPr lang="hr-HR" altLang="sr-Latn-RS" sz="4400" dirty="0">
                <a:latin typeface="+mn-lt"/>
                <a:cs typeface="Arial" panose="020B0604020202020204" pitchFamily="34" charset="0"/>
              </a:rPr>
              <a:t>G</a:t>
            </a:r>
            <a:r>
              <a:rPr lang="hr-HR" altLang="sr-Latn-RS" sz="4400" dirty="0" smtClean="0">
                <a:latin typeface="+mn-lt"/>
                <a:cs typeface="Arial" panose="020B0604020202020204" pitchFamily="34" charset="0"/>
              </a:rPr>
              <a:t>oran se Igraju.</a:t>
            </a:r>
            <a:endParaRPr lang="hr-HR" altLang="sr-Latn-RS" sz="4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847310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6967" y="2385033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3690016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788811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17171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4" y="2389760"/>
            <a:ext cx="73562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Filip </a:t>
            </a:r>
            <a:r>
              <a:rPr lang="hr-HR" altLang="sr-Latn-RS" sz="4800" dirty="0" smtClean="0">
                <a:latin typeface="+mn-lt"/>
              </a:rPr>
              <a:t>g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leda zanimljiv Film.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574703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8" name="TekstniOkvir 8"/>
          <p:cNvSpPr txBox="1">
            <a:spLocks noChangeArrowheads="1"/>
          </p:cNvSpPr>
          <p:nvPr/>
        </p:nvSpPr>
        <p:spPr bwMode="auto">
          <a:xfrm>
            <a:off x="3381372" y="3657705"/>
            <a:ext cx="73562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Filip </a:t>
            </a:r>
            <a:r>
              <a:rPr lang="hr-HR" altLang="sr-Latn-RS" sz="4800" dirty="0" smtClean="0">
                <a:latin typeface="+mn-lt"/>
              </a:rPr>
              <a:t>g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leda zanimljiv film.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19" name="TekstniOkvir 8"/>
          <p:cNvSpPr txBox="1">
            <a:spLocks noChangeArrowheads="1"/>
          </p:cNvSpPr>
          <p:nvPr/>
        </p:nvSpPr>
        <p:spPr bwMode="auto">
          <a:xfrm>
            <a:off x="3381372" y="4801937"/>
            <a:ext cx="73562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Filip </a:t>
            </a:r>
            <a:r>
              <a:rPr lang="hr-HR" altLang="sr-Latn-RS" sz="4800" dirty="0">
                <a:latin typeface="+mn-lt"/>
              </a:rPr>
              <a:t>G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leda zanimljiv film.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31897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Na 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vad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 mala žaba.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3381375" y="4876620"/>
            <a:ext cx="62720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na </a:t>
            </a:r>
            <a:r>
              <a:rPr lang="hr-HR" altLang="sr-Latn-RS" sz="4400" dirty="0">
                <a:latin typeface="Trebuchet MS" panose="020B0603020202020204" pitchFamily="34" charset="0"/>
              </a:rPr>
              <a:t>l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vad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 mala žaba.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3381375" y="3618608"/>
            <a:ext cx="66247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Na 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vad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 mala žaba.</a:t>
            </a:r>
          </a:p>
        </p:txBody>
      </p:sp>
    </p:spTree>
    <p:extLst>
      <p:ext uri="{BB962C8B-B14F-4D97-AF65-F5344CB8AC3E}">
        <p14:creationId xmlns:p14="http://schemas.microsoft.com/office/powerpoint/2010/main" val="1894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6967" y="2385033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03" y="4884069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22474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5137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81203" y="3634551"/>
            <a:ext cx="761992" cy="761992"/>
          </a:xfrm>
          <a:prstGeom prst="rect">
            <a:avLst/>
          </a:prstGeom>
          <a:noFill/>
        </p:spPr>
      </p:pic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5645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Gr</a:t>
            </a:r>
            <a:r>
              <a:rPr lang="hr-HR" altLang="sr-Latn-RS" sz="4800" dirty="0" smtClean="0">
                <a:latin typeface="+mn-lt"/>
              </a:rPr>
              <a:t>g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ur</a:t>
            </a:r>
            <a:r>
              <a:rPr lang="hr-HR" altLang="sr-Latn-RS" sz="4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 na Brodu.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3381375" y="4876620"/>
            <a:ext cx="58932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Gr</a:t>
            </a:r>
            <a:r>
              <a:rPr lang="hr-HR" altLang="sr-Latn-RS" sz="4800" dirty="0" smtClean="0">
                <a:latin typeface="+mn-lt"/>
              </a:rPr>
              <a:t>g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ur</a:t>
            </a:r>
            <a:r>
              <a:rPr lang="hr-HR" altLang="sr-Latn-RS" sz="4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  <a:cs typeface="Arial" panose="020B0604020202020204" pitchFamily="34" charset="0"/>
              </a:rPr>
              <a:t>e na brodu</a:t>
            </a:r>
            <a:r>
              <a:rPr lang="hr-HR" altLang="sr-Latn-RS" sz="4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586922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3381375" y="3618608"/>
            <a:ext cx="5645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Gr</a:t>
            </a:r>
            <a:r>
              <a:rPr lang="hr-HR" altLang="sr-Latn-RS" sz="4800" dirty="0">
                <a:latin typeface="+mn-lt"/>
              </a:rPr>
              <a:t>g</a:t>
            </a:r>
            <a:r>
              <a:rPr lang="hr-HR" altLang="sr-Latn-RS" sz="4400" dirty="0">
                <a:latin typeface="Trebuchet MS" panose="020B0603020202020204" pitchFamily="34" charset="0"/>
              </a:rPr>
              <a:t>ur</a:t>
            </a:r>
            <a:r>
              <a:rPr lang="hr-HR" altLang="sr-Latn-RS" sz="4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  <a:cs typeface="Arial" panose="020B0604020202020204" pitchFamily="34" charset="0"/>
              </a:rPr>
              <a:t>e na </a:t>
            </a:r>
            <a:r>
              <a:rPr lang="hr-HR" altLang="sr-Latn-RS" sz="4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Brodu.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6118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Ovo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 mali Goran.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3381375" y="4876620"/>
            <a:ext cx="62720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Ovo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 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Mali Goran.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3381375" y="3618608"/>
            <a:ext cx="6624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ovo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 mali </a:t>
            </a:r>
            <a:r>
              <a:rPr lang="hr-HR" altLang="sr-Latn-RS" sz="4800" dirty="0" err="1" smtClean="0">
                <a:latin typeface="+mn-lt"/>
              </a:rPr>
              <a:t>g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oran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6118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S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ed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H</a:t>
            </a:r>
            <a:r>
              <a:rPr lang="hr-HR" altLang="sr-Latn-RS" sz="4400" dirty="0" err="1" smtClean="0">
                <a:cs typeface="Arial" panose="020B0604020202020204" pitchFamily="34" charset="0"/>
              </a:rPr>
              <a:t>i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lda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u hladu?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7" name="TekstniOkvir 8"/>
          <p:cNvSpPr txBox="1">
            <a:spLocks noChangeArrowheads="1"/>
          </p:cNvSpPr>
          <p:nvPr/>
        </p:nvSpPr>
        <p:spPr bwMode="auto">
          <a:xfrm>
            <a:off x="3381375" y="3626872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S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ed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err="1">
                <a:latin typeface="Trebuchet MS" panose="020B0603020202020204" pitchFamily="34" charset="0"/>
              </a:rPr>
              <a:t>h</a:t>
            </a:r>
            <a:r>
              <a:rPr lang="hr-HR" altLang="sr-Latn-RS" sz="4400" dirty="0" err="1" smtClean="0">
                <a:cs typeface="Arial" panose="020B0604020202020204" pitchFamily="34" charset="0"/>
              </a:rPr>
              <a:t>i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lda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u hladu?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18" name="TekstniOkvir 8"/>
          <p:cNvSpPr txBox="1">
            <a:spLocks noChangeArrowheads="1"/>
          </p:cNvSpPr>
          <p:nvPr/>
        </p:nvSpPr>
        <p:spPr bwMode="auto">
          <a:xfrm>
            <a:off x="3381375" y="4863984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S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ed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H</a:t>
            </a:r>
            <a:r>
              <a:rPr lang="hr-HR" altLang="sr-Latn-RS" sz="4400" dirty="0" err="1" smtClean="0">
                <a:cs typeface="Arial" panose="020B0604020202020204" pitchFamily="34" charset="0"/>
              </a:rPr>
              <a:t>i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lda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u hladu.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84462" y="1726762"/>
            <a:ext cx="8652234" cy="4820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U DVORIŠTU JE VELIKI HRAST.  </a:t>
            </a:r>
            <a:endParaRPr lang="hr-HR" sz="4800" cap="all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HANA SJEDI NA VRHU HRASTA. </a:t>
            </a:r>
            <a:endParaRPr lang="hr-HR" sz="4800" cap="all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Svira li </a:t>
            </a:r>
            <a:r>
              <a:rPr lang="hr-HR" sz="4800" cap="all" dirty="0" err="1" smtClean="0">
                <a:latin typeface="Trebuchet MS" panose="020B0603020202020204" pitchFamily="34" charset="0"/>
              </a:rPr>
              <a:t>hrvoje</a:t>
            </a:r>
            <a:r>
              <a:rPr lang="hr-HR" sz="4800" cap="all" dirty="0" smtClean="0">
                <a:latin typeface="Trebuchet MS" panose="020B0603020202020204" pitchFamily="34" charset="0"/>
              </a:rPr>
              <a:t> harfu?</a:t>
            </a:r>
          </a:p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hana ima novu haljinu.</a:t>
            </a:r>
          </a:p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HINKO, ENO HELENE!</a:t>
            </a:r>
          </a:p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HRVOJE JE HRABAR.                         </a:t>
            </a:r>
            <a:endParaRPr lang="hr-HR" sz="4800" cap="all" dirty="0">
              <a:latin typeface="Trebuchet MS" panose="020B0603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392801" y="141461"/>
            <a:ext cx="7273714" cy="123110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endParaRPr lang="hr-HR" sz="1000" dirty="0">
              <a:latin typeface="Trebuchet MS" panose="020B0603020202020204" pitchFamily="34" charset="0"/>
            </a:endParaRPr>
          </a:p>
          <a:p>
            <a:pPr algn="ctr"/>
            <a:r>
              <a:rPr lang="hr-HR" sz="2800" dirty="0" smtClean="0">
                <a:latin typeface="Trebuchet MS" panose="020B0603020202020204" pitchFamily="34" charset="0"/>
              </a:rPr>
              <a:t>Pročitaj rečenice. </a:t>
            </a:r>
          </a:p>
          <a:p>
            <a:pPr algn="ctr"/>
            <a:r>
              <a:rPr lang="hr-HR" sz="2800" dirty="0" smtClean="0">
                <a:latin typeface="Trebuchet MS" panose="020B0603020202020204" pitchFamily="34" charset="0"/>
              </a:rPr>
              <a:t>Prepiši ih malim tiskanim slovima u pisanku.</a:t>
            </a:r>
          </a:p>
          <a:p>
            <a:pPr algn="ctr"/>
            <a:endParaRPr lang="hr-HR" sz="800" dirty="0" smtClean="0">
              <a:latin typeface="Trebuchet MS" panose="020B0603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8" y="230629"/>
            <a:ext cx="2044160" cy="13278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24" y="230629"/>
            <a:ext cx="2076673" cy="11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6118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Mama Franka kuha ručak.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7" name="TekstniOkvir 8"/>
          <p:cNvSpPr txBox="1">
            <a:spLocks noChangeArrowheads="1"/>
          </p:cNvSpPr>
          <p:nvPr/>
        </p:nvSpPr>
        <p:spPr bwMode="auto">
          <a:xfrm>
            <a:off x="3381375" y="4894822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Mama Franka kuha 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rućak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18" name="TekstniOkvir 8"/>
          <p:cNvSpPr txBox="1">
            <a:spLocks noChangeArrowheads="1"/>
          </p:cNvSpPr>
          <p:nvPr/>
        </p:nvSpPr>
        <p:spPr bwMode="auto">
          <a:xfrm>
            <a:off x="3381375" y="3644929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Mama franka kuha ručak.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2472823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4824485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35804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976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455196" y="2477569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err="1" smtClean="0">
                <a:latin typeface="Trebuchet MS" panose="020B0603020202020204" pitchFamily="34" charset="0"/>
              </a:rPr>
              <a:t>Č</a:t>
            </a:r>
            <a:r>
              <a:rPr lang="hr-HR" altLang="sr-Latn-RS" sz="44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ro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vol</a:t>
            </a:r>
            <a:r>
              <a:rPr lang="hr-HR" altLang="sr-Latn-RS" sz="4400" dirty="0" smtClean="0">
                <a:latin typeface="+mn-lt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est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povrće.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9" name="TekstniOkvir 8"/>
          <p:cNvSpPr txBox="1">
            <a:spLocks noChangeArrowheads="1"/>
          </p:cNvSpPr>
          <p:nvPr/>
        </p:nvSpPr>
        <p:spPr bwMode="auto">
          <a:xfrm>
            <a:off x="3455196" y="4860704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Ć</a:t>
            </a:r>
            <a:r>
              <a:rPr lang="hr-HR" altLang="sr-Latn-RS" sz="4400" dirty="0" smtClean="0">
                <a:latin typeface="+mn-lt"/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ro vol</a:t>
            </a:r>
            <a:r>
              <a:rPr lang="hr-HR" altLang="sr-Latn-RS" sz="4400" dirty="0" smtClean="0">
                <a:latin typeface="+mn-lt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est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povrće.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20" name="TekstniOkvir 8"/>
          <p:cNvSpPr txBox="1">
            <a:spLocks noChangeArrowheads="1"/>
          </p:cNvSpPr>
          <p:nvPr/>
        </p:nvSpPr>
        <p:spPr bwMode="auto">
          <a:xfrm>
            <a:off x="3455196" y="3639877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Ć</a:t>
            </a:r>
            <a:r>
              <a:rPr lang="hr-HR" altLang="sr-Latn-RS" sz="4400" dirty="0" smtClean="0">
                <a:latin typeface="+mn-lt"/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ro vol</a:t>
            </a:r>
            <a:r>
              <a:rPr lang="hr-HR" altLang="sr-Latn-RS" sz="4400" dirty="0" smtClean="0">
                <a:latin typeface="+mn-lt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est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povrče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6967" y="2385033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03" y="4884069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4346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268783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81203" y="3634551"/>
            <a:ext cx="761992" cy="761992"/>
          </a:xfrm>
          <a:prstGeom prst="rect">
            <a:avLst/>
          </a:prstGeom>
          <a:noFill/>
        </p:spPr>
      </p:pic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71093" y="479710"/>
            <a:ext cx="9209312" cy="1015663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</a:t>
            </a:r>
            <a:r>
              <a:rPr lang="hr-HR" altLang="sr-Latn-RS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sr-Latn-RS" sz="4000" b="1" dirty="0">
                <a:cs typeface="Arial" panose="020B0604020202020204" pitchFamily="34" charset="0"/>
              </a:rPr>
              <a:t>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r>
              <a:rPr lang="hr-HR" altLang="sr-Latn-RS" sz="2000" dirty="0" smtClean="0">
                <a:cs typeface="Arial" panose="020B0604020202020204" pitchFamily="34" charset="0"/>
              </a:rPr>
              <a:t>(Klikni na odgovarajuće slovo pa ćeš saznati odgovor.)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583681" y="4899891"/>
            <a:ext cx="6796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err="1"/>
              <a:t>Ljerkina</a:t>
            </a:r>
            <a:r>
              <a:rPr lang="hr-HR" sz="4400" dirty="0"/>
              <a:t> obite</a:t>
            </a:r>
            <a:r>
              <a:rPr lang="hr-HR" sz="4400" dirty="0">
                <a:latin typeface="Trebuchet MS" panose="020B0603020202020204" pitchFamily="34" charset="0"/>
              </a:rPr>
              <a:t>l</a:t>
            </a:r>
            <a:r>
              <a:rPr lang="hr-HR" sz="4400" dirty="0"/>
              <a:t>j vo</a:t>
            </a:r>
            <a:r>
              <a:rPr lang="hr-HR" sz="4400" dirty="0">
                <a:latin typeface="Trebuchet MS" panose="020B0603020202020204" pitchFamily="34" charset="0"/>
              </a:rPr>
              <a:t>l</a:t>
            </a:r>
            <a:r>
              <a:rPr lang="hr-HR" sz="4400" dirty="0"/>
              <a:t>i ljeto.</a:t>
            </a:r>
            <a:endParaRPr lang="hr-HR" altLang="sr-Latn-RS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0235" y="3556124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9" name="TekstniOkvir 8"/>
          <p:cNvSpPr txBox="1">
            <a:spLocks noChangeArrowheads="1"/>
          </p:cNvSpPr>
          <p:nvPr/>
        </p:nvSpPr>
        <p:spPr bwMode="auto">
          <a:xfrm>
            <a:off x="3583681" y="3627102"/>
            <a:ext cx="6796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err="1"/>
              <a:t>Ljerkina</a:t>
            </a:r>
            <a:r>
              <a:rPr lang="hr-HR" sz="4400" dirty="0"/>
              <a:t> obite</a:t>
            </a:r>
            <a:r>
              <a:rPr lang="hr-HR" sz="4400" dirty="0">
                <a:latin typeface="Trebuchet MS" panose="020B0603020202020204" pitchFamily="34" charset="0"/>
              </a:rPr>
              <a:t>l</a:t>
            </a:r>
            <a:r>
              <a:rPr lang="hr-HR" sz="4400" dirty="0"/>
              <a:t>j </a:t>
            </a:r>
            <a:r>
              <a:rPr lang="hr-HR" sz="4400" dirty="0" smtClean="0"/>
              <a:t>Vo</a:t>
            </a:r>
            <a:r>
              <a:rPr lang="hr-HR" sz="4400" dirty="0" smtClean="0">
                <a:latin typeface="Trebuchet MS" panose="020B0603020202020204" pitchFamily="34" charset="0"/>
              </a:rPr>
              <a:t>l</a:t>
            </a:r>
            <a:r>
              <a:rPr lang="hr-HR" sz="4400" dirty="0" smtClean="0"/>
              <a:t>i </a:t>
            </a:r>
            <a:r>
              <a:rPr lang="hr-HR" sz="4400" dirty="0"/>
              <a:t>ljeto.</a:t>
            </a:r>
            <a:endParaRPr lang="hr-HR" altLang="sr-Latn-RS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kstniOkvir 8"/>
          <p:cNvSpPr txBox="1">
            <a:spLocks noChangeArrowheads="1"/>
          </p:cNvSpPr>
          <p:nvPr/>
        </p:nvSpPr>
        <p:spPr bwMode="auto">
          <a:xfrm>
            <a:off x="3583681" y="2356592"/>
            <a:ext cx="6796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err="1">
                <a:latin typeface="Trebuchet MS" panose="020B0603020202020204" pitchFamily="34" charset="0"/>
              </a:rPr>
              <a:t>l</a:t>
            </a:r>
            <a:r>
              <a:rPr lang="hr-HR" sz="4400" dirty="0" err="1" smtClean="0"/>
              <a:t>jerkina</a:t>
            </a:r>
            <a:r>
              <a:rPr lang="hr-HR" sz="4400" dirty="0" smtClean="0"/>
              <a:t> </a:t>
            </a:r>
            <a:r>
              <a:rPr lang="hr-HR" sz="4400" dirty="0"/>
              <a:t>obite</a:t>
            </a:r>
            <a:r>
              <a:rPr lang="hr-HR" sz="4400" dirty="0">
                <a:latin typeface="Trebuchet MS" panose="020B0603020202020204" pitchFamily="34" charset="0"/>
              </a:rPr>
              <a:t>l</a:t>
            </a:r>
            <a:r>
              <a:rPr lang="hr-HR" sz="4400" dirty="0"/>
              <a:t>j vo</a:t>
            </a:r>
            <a:r>
              <a:rPr lang="hr-HR" sz="4400" dirty="0">
                <a:latin typeface="Trebuchet MS" panose="020B0603020202020204" pitchFamily="34" charset="0"/>
              </a:rPr>
              <a:t>l</a:t>
            </a:r>
            <a:r>
              <a:rPr lang="hr-HR" sz="4400" dirty="0"/>
              <a:t>i ljeto.</a:t>
            </a:r>
            <a:endParaRPr lang="hr-HR" altLang="sr-Latn-RS" sz="4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847310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6967" y="2385033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3690016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788811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17171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4" y="2389760"/>
            <a:ext cx="78265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ub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ca </a:t>
            </a:r>
            <a:r>
              <a:rPr lang="hr-HR" altLang="sr-Latn-RS" sz="4800" dirty="0" smtClean="0">
                <a:latin typeface="+mn-lt"/>
              </a:rPr>
              <a:t>g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leda zan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ml</a:t>
            </a:r>
            <a:r>
              <a:rPr lang="hr-HR" altLang="sr-Latn-RS" sz="4400" dirty="0" smtClean="0">
                <a:cs typeface="Arial" panose="020B0604020202020204" pitchFamily="34" charset="0"/>
              </a:rPr>
              <a:t>ji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v F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lm.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574703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8" name="TekstniOkvir 8"/>
          <p:cNvSpPr txBox="1">
            <a:spLocks noChangeArrowheads="1"/>
          </p:cNvSpPr>
          <p:nvPr/>
        </p:nvSpPr>
        <p:spPr bwMode="auto">
          <a:xfrm>
            <a:off x="3381372" y="3657705"/>
            <a:ext cx="7996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ub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ca </a:t>
            </a:r>
            <a:r>
              <a:rPr lang="hr-HR" altLang="sr-Latn-RS" sz="4800" dirty="0" smtClean="0">
                <a:latin typeface="+mn-lt"/>
              </a:rPr>
              <a:t>g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leda zan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ml</a:t>
            </a:r>
            <a:r>
              <a:rPr lang="hr-HR" altLang="sr-Latn-RS" sz="4400" dirty="0" smtClean="0">
                <a:cs typeface="Arial" panose="020B0604020202020204" pitchFamily="34" charset="0"/>
              </a:rPr>
              <a:t>ji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v f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lm.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19" name="TekstniOkvir 8"/>
          <p:cNvSpPr txBox="1">
            <a:spLocks noChangeArrowheads="1"/>
          </p:cNvSpPr>
          <p:nvPr/>
        </p:nvSpPr>
        <p:spPr bwMode="auto">
          <a:xfrm>
            <a:off x="3381372" y="4801937"/>
            <a:ext cx="7682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ub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ca </a:t>
            </a:r>
            <a:r>
              <a:rPr lang="hr-HR" altLang="sr-Latn-RS" sz="4800" dirty="0">
                <a:latin typeface="+mn-lt"/>
              </a:rPr>
              <a:t>G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leda zan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ml</a:t>
            </a:r>
            <a:r>
              <a:rPr lang="hr-HR" altLang="sr-Latn-RS" sz="4400" dirty="0" smtClean="0">
                <a:cs typeface="Arial" panose="020B0604020202020204" pitchFamily="34" charset="0"/>
              </a:rPr>
              <a:t>ji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v f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lm.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6118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</a:t>
            </a:r>
            <a:r>
              <a:rPr lang="hr-HR" altLang="sr-Latn-RS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sr-Latn-RS" sz="4000" b="1" dirty="0">
                <a:cs typeface="Arial" panose="020B0604020202020204" pitchFamily="34" charset="0"/>
              </a:rPr>
              <a:t>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Tata 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udev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t kuha ručak.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7" name="TekstniOkvir 8"/>
          <p:cNvSpPr txBox="1">
            <a:spLocks noChangeArrowheads="1"/>
          </p:cNvSpPr>
          <p:nvPr/>
        </p:nvSpPr>
        <p:spPr bwMode="auto">
          <a:xfrm>
            <a:off x="3381375" y="4894822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Tata L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udev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t kuha 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rućak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18" name="TekstniOkvir 8"/>
          <p:cNvSpPr txBox="1">
            <a:spLocks noChangeArrowheads="1"/>
          </p:cNvSpPr>
          <p:nvPr/>
        </p:nvSpPr>
        <p:spPr bwMode="auto">
          <a:xfrm>
            <a:off x="3381375" y="3644929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Tata 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err="1" smtClean="0">
                <a:cs typeface="Arial" panose="020B0604020202020204" pitchFamily="34" charset="0"/>
              </a:rPr>
              <a:t>j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udev</a:t>
            </a:r>
            <a:r>
              <a:rPr lang="hr-HR" altLang="sr-Latn-RS" sz="4400" dirty="0" err="1" smtClean="0">
                <a:cs typeface="Arial" panose="020B0604020202020204" pitchFamily="34" charset="0"/>
              </a:rPr>
              <a:t>i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t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>
                <a:latin typeface="Trebuchet MS" panose="020B0603020202020204" pitchFamily="34" charset="0"/>
              </a:rPr>
              <a:t>kuha 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ručak.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31897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</a:t>
            </a:r>
            <a:r>
              <a:rPr lang="hr-HR" altLang="sr-Latn-RS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sr-Latn-RS" sz="4000" b="1" dirty="0">
                <a:cs typeface="Arial" panose="020B0604020202020204" pitchFamily="34" charset="0"/>
              </a:rPr>
              <a:t>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Mal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ubo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 u škol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3381375" y="4876620"/>
            <a:ext cx="62720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Mal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 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ubo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 u 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škol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3381375" y="3618608"/>
            <a:ext cx="66247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mal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>
                <a:latin typeface="Trebuchet MS" panose="020B0603020202020204" pitchFamily="34" charset="0"/>
              </a:rPr>
              <a:t>L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ubo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 u škol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6967" y="2385033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03" y="4884069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22474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5137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81203" y="3634551"/>
            <a:ext cx="761992" cy="761992"/>
          </a:xfrm>
          <a:prstGeom prst="rect">
            <a:avLst/>
          </a:prstGeom>
          <a:noFill/>
        </p:spPr>
      </p:pic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</a:t>
            </a:r>
            <a:r>
              <a:rPr lang="hr-HR" altLang="sr-Latn-RS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sr-Latn-RS" sz="4000" b="1" dirty="0">
                <a:cs typeface="Arial" panose="020B0604020202020204" pitchFamily="34" charset="0"/>
              </a:rPr>
              <a:t>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4" y="2389760"/>
            <a:ext cx="82968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/>
              <a:t> </a:t>
            </a:r>
            <a:r>
              <a:rPr lang="hr-HR" sz="4400" dirty="0">
                <a:latin typeface="Trebuchet MS" panose="020B0603020202020204" pitchFamily="34" charset="0"/>
              </a:rPr>
              <a:t>L</a:t>
            </a:r>
            <a:r>
              <a:rPr lang="hr-HR" sz="4400" dirty="0">
                <a:cs typeface="Arial" panose="020B0604020202020204" pitchFamily="34" charset="0"/>
              </a:rPr>
              <a:t>j</a:t>
            </a:r>
            <a:r>
              <a:rPr lang="hr-HR" sz="4400" dirty="0">
                <a:latin typeface="Trebuchet MS" panose="020B0603020202020204" pitchFamily="34" charset="0"/>
              </a:rPr>
              <a:t>erka </a:t>
            </a:r>
            <a:r>
              <a:rPr lang="hr-HR" sz="4400" dirty="0" smtClean="0">
                <a:cs typeface="Arial" panose="020B0604020202020204" pitchFamily="34" charset="0"/>
              </a:rPr>
              <a:t>i</a:t>
            </a:r>
            <a:r>
              <a:rPr lang="hr-HR" sz="4400" dirty="0" smtClean="0">
                <a:latin typeface="Trebuchet MS" panose="020B0603020202020204" pitchFamily="34" charset="0"/>
              </a:rPr>
              <a:t>ma </a:t>
            </a:r>
            <a:r>
              <a:rPr lang="hr-HR" sz="4400" dirty="0" err="1" smtClean="0">
                <a:latin typeface="Trebuchet MS" panose="020B0603020202020204" pitchFamily="34" charset="0"/>
              </a:rPr>
              <a:t>l</a:t>
            </a:r>
            <a:r>
              <a:rPr lang="hr-HR" sz="4400" dirty="0" err="1" smtClean="0">
                <a:cs typeface="Arial" panose="020B0604020202020204" pitchFamily="34" charset="0"/>
              </a:rPr>
              <a:t>j</a:t>
            </a:r>
            <a:r>
              <a:rPr lang="hr-HR" sz="4400" dirty="0" err="1" smtClean="0">
                <a:latin typeface="Trebuchet MS" panose="020B0603020202020204" pitchFamily="34" charset="0"/>
              </a:rPr>
              <a:t>ub</a:t>
            </a:r>
            <a:r>
              <a:rPr lang="hr-HR" sz="4400" dirty="0" err="1" smtClean="0">
                <a:cs typeface="Arial" panose="020B0604020202020204" pitchFamily="34" charset="0"/>
              </a:rPr>
              <a:t>i</a:t>
            </a:r>
            <a:r>
              <a:rPr lang="hr-HR" sz="4400" dirty="0" err="1">
                <a:latin typeface="Trebuchet MS" panose="020B0603020202020204" pitchFamily="34" charset="0"/>
              </a:rPr>
              <a:t>ć</a:t>
            </a:r>
            <a:r>
              <a:rPr lang="hr-HR" sz="4400" dirty="0" err="1" smtClean="0">
                <a:latin typeface="Trebuchet MS" panose="020B0603020202020204" pitchFamily="34" charset="0"/>
              </a:rPr>
              <a:t>astu</a:t>
            </a:r>
            <a:r>
              <a:rPr lang="hr-HR" sz="4400" dirty="0" smtClean="0">
                <a:latin typeface="Trebuchet MS" panose="020B0603020202020204" pitchFamily="34" charset="0"/>
              </a:rPr>
              <a:t> hal</a:t>
            </a:r>
            <a:r>
              <a:rPr lang="hr-HR" sz="4400" dirty="0" smtClean="0">
                <a:cs typeface="Arial" panose="020B0604020202020204" pitchFamily="34" charset="0"/>
              </a:rPr>
              <a:t>ji</a:t>
            </a:r>
            <a:r>
              <a:rPr lang="hr-HR" sz="4400" dirty="0" smtClean="0">
                <a:latin typeface="Trebuchet MS" panose="020B0603020202020204" pitchFamily="34" charset="0"/>
              </a:rPr>
              <a:t>nu.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3543253" y="4866378"/>
            <a:ext cx="79651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>
                <a:latin typeface="Trebuchet MS" panose="020B0603020202020204" pitchFamily="34" charset="0"/>
              </a:rPr>
              <a:t>L</a:t>
            </a:r>
            <a:r>
              <a:rPr lang="hr-HR" sz="4400" dirty="0">
                <a:cs typeface="Arial" panose="020B0604020202020204" pitchFamily="34" charset="0"/>
              </a:rPr>
              <a:t>j</a:t>
            </a:r>
            <a:r>
              <a:rPr lang="hr-HR" sz="4400" dirty="0">
                <a:latin typeface="Trebuchet MS" panose="020B0603020202020204" pitchFamily="34" charset="0"/>
              </a:rPr>
              <a:t>erka </a:t>
            </a:r>
            <a:r>
              <a:rPr lang="hr-HR" sz="4400" dirty="0">
                <a:cs typeface="Arial" panose="020B0604020202020204" pitchFamily="34" charset="0"/>
              </a:rPr>
              <a:t>i</a:t>
            </a:r>
            <a:r>
              <a:rPr lang="hr-HR" sz="4400" dirty="0">
                <a:latin typeface="Trebuchet MS" panose="020B0603020202020204" pitchFamily="34" charset="0"/>
              </a:rPr>
              <a:t>ma l</a:t>
            </a:r>
            <a:r>
              <a:rPr lang="hr-HR" sz="4400" dirty="0" smtClean="0">
                <a:cs typeface="Arial" panose="020B0604020202020204" pitchFamily="34" charset="0"/>
              </a:rPr>
              <a:t>j</a:t>
            </a:r>
            <a:r>
              <a:rPr lang="hr-HR" sz="4400" dirty="0" smtClean="0">
                <a:latin typeface="Trebuchet MS" panose="020B0603020202020204" pitchFamily="34" charset="0"/>
              </a:rPr>
              <a:t>ub</a:t>
            </a:r>
            <a:r>
              <a:rPr lang="hr-HR" sz="4400" dirty="0" smtClean="0">
                <a:cs typeface="Arial" panose="020B0604020202020204" pitchFamily="34" charset="0"/>
              </a:rPr>
              <a:t>i</a:t>
            </a:r>
            <a:r>
              <a:rPr lang="hr-HR" sz="4400" dirty="0" smtClean="0">
                <a:latin typeface="Trebuchet MS" panose="020B0603020202020204" pitchFamily="34" charset="0"/>
              </a:rPr>
              <a:t>častu </a:t>
            </a:r>
            <a:r>
              <a:rPr lang="hr-HR" sz="4400" dirty="0">
                <a:latin typeface="Trebuchet MS" panose="020B0603020202020204" pitchFamily="34" charset="0"/>
              </a:rPr>
              <a:t>hal</a:t>
            </a:r>
            <a:r>
              <a:rPr lang="hr-HR" sz="4400" dirty="0">
                <a:cs typeface="Arial" panose="020B0604020202020204" pitchFamily="34" charset="0"/>
              </a:rPr>
              <a:t>ji</a:t>
            </a:r>
            <a:r>
              <a:rPr lang="hr-HR" sz="4400" dirty="0">
                <a:latin typeface="Trebuchet MS" panose="020B0603020202020204" pitchFamily="34" charset="0"/>
              </a:rPr>
              <a:t>nu</a:t>
            </a:r>
            <a:r>
              <a:rPr lang="hr-HR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586922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3543253" y="3608675"/>
            <a:ext cx="82968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err="1" smtClean="0">
                <a:latin typeface="Trebuchet MS" panose="020B0603020202020204" pitchFamily="34" charset="0"/>
              </a:rPr>
              <a:t>l</a:t>
            </a:r>
            <a:r>
              <a:rPr lang="hr-HR" sz="4400" dirty="0" err="1" smtClean="0">
                <a:cs typeface="Arial" panose="020B0604020202020204" pitchFamily="34" charset="0"/>
              </a:rPr>
              <a:t>j</a:t>
            </a:r>
            <a:r>
              <a:rPr lang="hr-HR" sz="4400" dirty="0" err="1" smtClean="0">
                <a:latin typeface="Trebuchet MS" panose="020B0603020202020204" pitchFamily="34" charset="0"/>
              </a:rPr>
              <a:t>erka</a:t>
            </a:r>
            <a:r>
              <a:rPr lang="hr-HR" sz="4400" dirty="0" smtClean="0">
                <a:latin typeface="Trebuchet MS" panose="020B0603020202020204" pitchFamily="34" charset="0"/>
              </a:rPr>
              <a:t> </a:t>
            </a:r>
            <a:r>
              <a:rPr lang="hr-HR" sz="4400" dirty="0">
                <a:cs typeface="Arial" panose="020B0604020202020204" pitchFamily="34" charset="0"/>
              </a:rPr>
              <a:t>i</a:t>
            </a:r>
            <a:r>
              <a:rPr lang="hr-HR" sz="4400" dirty="0">
                <a:latin typeface="Trebuchet MS" panose="020B0603020202020204" pitchFamily="34" charset="0"/>
              </a:rPr>
              <a:t>ma l</a:t>
            </a:r>
            <a:r>
              <a:rPr lang="hr-HR" sz="4400" dirty="0">
                <a:cs typeface="Arial" panose="020B0604020202020204" pitchFamily="34" charset="0"/>
              </a:rPr>
              <a:t>j</a:t>
            </a:r>
            <a:r>
              <a:rPr lang="hr-HR" sz="4400" dirty="0">
                <a:latin typeface="Trebuchet MS" panose="020B0603020202020204" pitchFamily="34" charset="0"/>
              </a:rPr>
              <a:t>ub</a:t>
            </a:r>
            <a:r>
              <a:rPr lang="hr-HR" sz="4400" dirty="0">
                <a:cs typeface="Arial" panose="020B0604020202020204" pitchFamily="34" charset="0"/>
              </a:rPr>
              <a:t>i</a:t>
            </a:r>
            <a:r>
              <a:rPr lang="hr-HR" sz="4400" dirty="0">
                <a:latin typeface="Trebuchet MS" panose="020B0603020202020204" pitchFamily="34" charset="0"/>
              </a:rPr>
              <a:t>častu hal</a:t>
            </a:r>
            <a:r>
              <a:rPr lang="hr-HR" sz="4400" dirty="0">
                <a:cs typeface="Arial" panose="020B0604020202020204" pitchFamily="34" charset="0"/>
              </a:rPr>
              <a:t>ji</a:t>
            </a:r>
            <a:r>
              <a:rPr lang="hr-HR" sz="4400" dirty="0">
                <a:latin typeface="Trebuchet MS" panose="020B0603020202020204" pitchFamily="34" charset="0"/>
              </a:rPr>
              <a:t>nu</a:t>
            </a:r>
            <a:r>
              <a:rPr lang="hr-HR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4"/>
          <a:srcRect l="11386" t="4595" r="12497" b="4773"/>
          <a:stretch/>
        </p:blipFill>
        <p:spPr>
          <a:xfrm>
            <a:off x="189608" y="2213113"/>
            <a:ext cx="1903509" cy="30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6118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</a:t>
            </a:r>
            <a:r>
              <a:rPr lang="hr-HR" altLang="sr-Latn-RS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sr-Latn-RS" sz="4000" b="1" dirty="0">
                <a:cs typeface="Arial" panose="020B0604020202020204" pitchFamily="34" charset="0"/>
              </a:rPr>
              <a:t>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16061" y="2386118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Č</a:t>
            </a:r>
            <a:r>
              <a:rPr lang="hr-HR" altLang="sr-Latn-RS" sz="4400" dirty="0" smtClean="0">
                <a:cs typeface="Arial" panose="020B0604020202020204" pitchFamily="34" charset="0"/>
              </a:rPr>
              <a:t>ij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 ovo š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>
                <a:cs typeface="Arial" panose="020B0604020202020204" pitchFamily="34" charset="0"/>
              </a:rPr>
              <a:t>ji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lo?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3381375" y="4876620"/>
            <a:ext cx="62720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Č</a:t>
            </a:r>
            <a:r>
              <a:rPr lang="hr-HR" altLang="sr-Latn-RS" sz="4400" dirty="0">
                <a:cs typeface="Arial" panose="020B0604020202020204" pitchFamily="34" charset="0"/>
              </a:rPr>
              <a:t>ij</a:t>
            </a:r>
            <a:r>
              <a:rPr lang="hr-HR" altLang="sr-Latn-RS" sz="4400" dirty="0">
                <a:latin typeface="Trebuchet MS" panose="020B0603020202020204" pitchFamily="34" charset="0"/>
              </a:rPr>
              <a:t>e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 ovo 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š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>
                <a:cs typeface="Arial" panose="020B0604020202020204" pitchFamily="34" charset="0"/>
              </a:rPr>
              <a:t>ji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lo</a:t>
            </a:r>
            <a:r>
              <a:rPr lang="hr-HR" altLang="sr-Latn-RS" sz="4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3381375" y="3618608"/>
            <a:ext cx="66247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err="1" smtClean="0">
                <a:latin typeface="Trebuchet MS" panose="020B0603020202020204" pitchFamily="34" charset="0"/>
              </a:rPr>
              <a:t>Ć</a:t>
            </a:r>
            <a:r>
              <a:rPr lang="hr-HR" altLang="sr-Latn-RS" sz="4400" dirty="0" err="1" smtClean="0">
                <a:cs typeface="Arial" panose="020B0604020202020204" pitchFamily="34" charset="0"/>
              </a:rPr>
              <a:t>ij</a:t>
            </a:r>
            <a:r>
              <a:rPr lang="hr-HR" altLang="sr-Latn-RS" sz="4400" dirty="0" err="1" smtClean="0">
                <a:latin typeface="Trebuchet MS" panose="020B0603020202020204" pitchFamily="34" charset="0"/>
              </a:rPr>
              <a:t>e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 ovo š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l</a:t>
            </a:r>
            <a:r>
              <a:rPr lang="hr-HR" altLang="sr-Latn-RS" sz="4400" dirty="0">
                <a:cs typeface="Arial" panose="020B0604020202020204" pitchFamily="34" charset="0"/>
              </a:rPr>
              <a:t>ji</a:t>
            </a:r>
            <a:r>
              <a:rPr lang="hr-HR" altLang="sr-Latn-RS" sz="4400" dirty="0">
                <a:latin typeface="Trebuchet MS" panose="020B0603020202020204" pitchFamily="34" charset="0"/>
              </a:rPr>
              <a:t>lo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?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96" y="2834250"/>
            <a:ext cx="2171706" cy="22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6118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</a:t>
            </a:r>
            <a:r>
              <a:rPr lang="hr-HR" altLang="sr-Latn-RS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sr-Latn-RS" sz="4000" b="1" dirty="0">
                <a:cs typeface="Arial" panose="020B0604020202020204" pitchFamily="34" charset="0"/>
              </a:rPr>
              <a:t>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Vol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l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L</a:t>
            </a:r>
            <a:r>
              <a:rPr lang="hr-HR" altLang="sr-Latn-RS" sz="4400" dirty="0" smtClean="0">
                <a:cs typeface="Arial" panose="020B0604020202020204" pitchFamily="34" charset="0"/>
              </a:rPr>
              <a:t>ji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ana kel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?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7" name="TekstniOkvir 8"/>
          <p:cNvSpPr txBox="1">
            <a:spLocks noChangeArrowheads="1"/>
          </p:cNvSpPr>
          <p:nvPr/>
        </p:nvSpPr>
        <p:spPr bwMode="auto">
          <a:xfrm>
            <a:off x="3381375" y="3626872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Vol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 l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 L</a:t>
            </a:r>
            <a:r>
              <a:rPr lang="hr-HR" altLang="sr-Latn-RS" sz="4400" dirty="0">
                <a:cs typeface="Arial" panose="020B0604020202020204" pitchFamily="34" charset="0"/>
              </a:rPr>
              <a:t>ji</a:t>
            </a:r>
            <a:r>
              <a:rPr lang="hr-HR" altLang="sr-Latn-RS" sz="4400" dirty="0">
                <a:latin typeface="Trebuchet MS" panose="020B0603020202020204" pitchFamily="34" charset="0"/>
              </a:rPr>
              <a:t>l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ana 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kel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8" name="TekstniOkvir 8"/>
          <p:cNvSpPr txBox="1">
            <a:spLocks noChangeArrowheads="1"/>
          </p:cNvSpPr>
          <p:nvPr/>
        </p:nvSpPr>
        <p:spPr bwMode="auto">
          <a:xfrm>
            <a:off x="3381375" y="4863984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Vol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 l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 L</a:t>
            </a:r>
            <a:r>
              <a:rPr lang="hr-HR" altLang="sr-Latn-RS" sz="4400" dirty="0">
                <a:cs typeface="Arial" panose="020B0604020202020204" pitchFamily="34" charset="0"/>
              </a:rPr>
              <a:t>ji</a:t>
            </a:r>
            <a:r>
              <a:rPr lang="hr-HR" altLang="sr-Latn-RS" sz="4400" dirty="0">
                <a:latin typeface="Trebuchet MS" panose="020B0603020202020204" pitchFamily="34" charset="0"/>
              </a:rPr>
              <a:t>l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ana 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kel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13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2472823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146" y="4824485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35804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976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1" dirty="0" smtClean="0">
                <a:cs typeface="Arial" panose="020B0604020202020204" pitchFamily="34" charset="0"/>
              </a:rPr>
              <a:t>Koja </a:t>
            </a:r>
            <a:r>
              <a:rPr lang="hr-HR" altLang="sr-Latn-RS" sz="4000" b="1" dirty="0">
                <a:cs typeface="Arial" panose="020B0604020202020204" pitchFamily="34" charset="0"/>
              </a:rPr>
              <a:t>je rečenica pravi</a:t>
            </a:r>
            <a:r>
              <a:rPr lang="hr-HR" altLang="sr-Latn-RS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sr-Latn-RS" sz="4000" b="1" dirty="0">
                <a:cs typeface="Arial" panose="020B0604020202020204" pitchFamily="34" charset="0"/>
              </a:rPr>
              <a:t>no napisana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455196" y="2477569"/>
            <a:ext cx="7857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ubo vol</a:t>
            </a:r>
            <a:r>
              <a:rPr lang="hr-HR" altLang="sr-Latn-RS" sz="4400" dirty="0" smtClean="0">
                <a:latin typeface="+mn-lt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 </a:t>
            </a:r>
            <a:r>
              <a:rPr lang="hr-HR" altLang="sr-Latn-RS" sz="4400" dirty="0" smtClean="0">
                <a:cs typeface="Arial" panose="020B0604020202020204" pitchFamily="34" charset="0"/>
              </a:rPr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est</a:t>
            </a:r>
            <a:r>
              <a:rPr lang="hr-HR" altLang="sr-Latn-RS" sz="4400" dirty="0" smtClean="0">
                <a:cs typeface="Arial" panose="020B0604020202020204" pitchFamily="34" charset="0"/>
              </a:rPr>
              <a:t>i </a:t>
            </a:r>
            <a:r>
              <a:rPr lang="hr-HR" altLang="sr-Latn-RS" sz="4400" dirty="0">
                <a:latin typeface="Trebuchet MS" panose="020B0603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4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eso s 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rošt</a:t>
            </a:r>
            <a:r>
              <a:rPr lang="hr-HR" altLang="sr-Latn-RS" sz="4400" dirty="0" smtClean="0">
                <a:cs typeface="Arial" panose="020B0604020202020204" pitchFamily="34" charset="0"/>
              </a:rPr>
              <a:t>i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lja.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9" name="TekstniOkvir 8"/>
          <p:cNvSpPr txBox="1">
            <a:spLocks noChangeArrowheads="1"/>
          </p:cNvSpPr>
          <p:nvPr/>
        </p:nvSpPr>
        <p:spPr bwMode="auto">
          <a:xfrm>
            <a:off x="3455196" y="4860704"/>
            <a:ext cx="7857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>
                <a:latin typeface="Trebuchet MS" panose="020B0603020202020204" pitchFamily="34" charset="0"/>
              </a:rPr>
              <a:t>L</a:t>
            </a:r>
            <a:r>
              <a:rPr lang="hr-HR" altLang="sr-Latn-RS" sz="4400" dirty="0"/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ubo vol</a:t>
            </a:r>
            <a:r>
              <a:rPr lang="hr-HR" altLang="sr-Latn-RS" sz="4400" dirty="0"/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est</a:t>
            </a:r>
            <a:r>
              <a:rPr lang="hr-HR" altLang="sr-Latn-RS" sz="4400" dirty="0">
                <a:cs typeface="Arial" panose="020B0604020202020204" pitchFamily="34" charset="0"/>
              </a:rPr>
              <a:t>i </a:t>
            </a:r>
            <a:r>
              <a:rPr lang="hr-HR" altLang="sr-Latn-RS" sz="4400" dirty="0">
                <a:latin typeface="Trebuchet MS" panose="020B0603020202020204" pitchFamily="34" charset="0"/>
                <a:cs typeface="Arial" panose="020B0604020202020204" pitchFamily="34" charset="0"/>
              </a:rPr>
              <a:t>meso s </a:t>
            </a:r>
            <a:r>
              <a:rPr lang="hr-HR" altLang="sr-Latn-RS" sz="4400" dirty="0">
                <a:latin typeface="Trebuchet MS" panose="020B0603020202020204" pitchFamily="34" charset="0"/>
              </a:rPr>
              <a:t>rošt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lja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sp>
        <p:nvSpPr>
          <p:cNvPr id="20" name="TekstniOkvir 8"/>
          <p:cNvSpPr txBox="1">
            <a:spLocks noChangeArrowheads="1"/>
          </p:cNvSpPr>
          <p:nvPr/>
        </p:nvSpPr>
        <p:spPr bwMode="auto">
          <a:xfrm>
            <a:off x="3455195" y="3639877"/>
            <a:ext cx="77527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l</a:t>
            </a:r>
            <a:r>
              <a:rPr lang="hr-HR" altLang="sr-Latn-RS" sz="4400" dirty="0" smtClean="0"/>
              <a:t>j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ubo </a:t>
            </a:r>
            <a:r>
              <a:rPr lang="hr-HR" altLang="sr-Latn-RS" sz="4400" dirty="0">
                <a:latin typeface="Trebuchet MS" panose="020B0603020202020204" pitchFamily="34" charset="0"/>
              </a:rPr>
              <a:t>vol</a:t>
            </a:r>
            <a:r>
              <a:rPr lang="hr-HR" altLang="sr-Latn-RS" sz="4400" dirty="0"/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 </a:t>
            </a:r>
            <a:r>
              <a:rPr lang="hr-HR" altLang="sr-Latn-RS" sz="4400" dirty="0">
                <a:cs typeface="Arial" panose="020B0604020202020204" pitchFamily="34" charset="0"/>
              </a:rPr>
              <a:t>j</a:t>
            </a:r>
            <a:r>
              <a:rPr lang="hr-HR" altLang="sr-Latn-RS" sz="4400" dirty="0">
                <a:latin typeface="Trebuchet MS" panose="020B0603020202020204" pitchFamily="34" charset="0"/>
              </a:rPr>
              <a:t>est</a:t>
            </a:r>
            <a:r>
              <a:rPr lang="hr-HR" altLang="sr-Latn-RS" sz="4400" dirty="0">
                <a:cs typeface="Arial" panose="020B0604020202020204" pitchFamily="34" charset="0"/>
              </a:rPr>
              <a:t>i </a:t>
            </a:r>
            <a:r>
              <a:rPr lang="hr-HR" altLang="sr-Latn-RS" sz="4400" dirty="0">
                <a:latin typeface="Trebuchet MS" panose="020B0603020202020204" pitchFamily="34" charset="0"/>
                <a:cs typeface="Arial" panose="020B0604020202020204" pitchFamily="34" charset="0"/>
              </a:rPr>
              <a:t>meso s </a:t>
            </a:r>
            <a:r>
              <a:rPr lang="hr-HR" altLang="sr-Latn-RS" sz="4400" dirty="0">
                <a:latin typeface="Trebuchet MS" panose="020B0603020202020204" pitchFamily="34" charset="0"/>
              </a:rPr>
              <a:t>rošt</a:t>
            </a:r>
            <a:r>
              <a:rPr lang="hr-HR" altLang="sr-Latn-RS" sz="4400" dirty="0">
                <a:cs typeface="Arial" panose="020B0604020202020204" pitchFamily="34" charset="0"/>
              </a:rPr>
              <a:t>i</a:t>
            </a:r>
            <a:r>
              <a:rPr lang="hr-HR" altLang="sr-Latn-RS" sz="4400" dirty="0">
                <a:latin typeface="Trebuchet MS" panose="020B0603020202020204" pitchFamily="34" charset="0"/>
              </a:rPr>
              <a:t>lja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avokutnik 28"/>
          <p:cNvSpPr/>
          <p:nvPr/>
        </p:nvSpPr>
        <p:spPr>
          <a:xfrm>
            <a:off x="9706085" y="3332300"/>
            <a:ext cx="1807628" cy="7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8029466" y="4839765"/>
            <a:ext cx="2053151" cy="769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/>
        </p:nvSpPr>
        <p:spPr>
          <a:xfrm>
            <a:off x="5505366" y="4839765"/>
            <a:ext cx="2272375" cy="769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avokutnik 25"/>
          <p:cNvSpPr/>
          <p:nvPr/>
        </p:nvSpPr>
        <p:spPr>
          <a:xfrm>
            <a:off x="3321793" y="4839765"/>
            <a:ext cx="1931848" cy="769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/>
          <p:cNvSpPr/>
          <p:nvPr/>
        </p:nvSpPr>
        <p:spPr>
          <a:xfrm>
            <a:off x="410589" y="4839765"/>
            <a:ext cx="2659478" cy="769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 22"/>
          <p:cNvSpPr/>
          <p:nvPr/>
        </p:nvSpPr>
        <p:spPr>
          <a:xfrm>
            <a:off x="6756041" y="3332300"/>
            <a:ext cx="2735689" cy="7370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4878259" y="3332301"/>
            <a:ext cx="1598694" cy="73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2266928" y="3335705"/>
            <a:ext cx="2332242" cy="73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410589" y="3335705"/>
            <a:ext cx="1644939" cy="737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6956279" y="1759267"/>
            <a:ext cx="2409790" cy="79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4638312" y="1779871"/>
            <a:ext cx="2053151" cy="770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2320345" y="1786923"/>
            <a:ext cx="2053151" cy="763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410590" y="1805167"/>
            <a:ext cx="1644939" cy="744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410589" y="1696885"/>
            <a:ext cx="113864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latin typeface="Trebuchet MS" panose="020B0603020202020204" pitchFamily="34" charset="0"/>
              </a:rPr>
              <a:t> IVU      VOLI     MALA    HELENA</a:t>
            </a:r>
          </a:p>
          <a:p>
            <a:r>
              <a:rPr lang="hr-HR" sz="4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Mal</a:t>
            </a:r>
            <a:r>
              <a:rPr lang="hr-H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4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Helena </a:t>
            </a:r>
            <a:r>
              <a:rPr lang="hr-H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hr-HR" sz="4800" dirty="0">
                <a:solidFill>
                  <a:srgbClr val="C00000"/>
                </a:solidFill>
                <a:latin typeface="Trebuchet MS" panose="020B0603020202020204" pitchFamily="34" charset="0"/>
              </a:rPr>
              <a:t>l</a:t>
            </a:r>
            <a:r>
              <a:rPr lang="hr-H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4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Ivu.</a:t>
            </a:r>
            <a:endParaRPr lang="hr-HR" sz="4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hr-HR" sz="1000" dirty="0">
                <a:latin typeface="Trebuchet MS" panose="020B0603020202020204" pitchFamily="34" charset="0"/>
              </a:rPr>
              <a:t> </a:t>
            </a:r>
            <a:endParaRPr lang="hr-HR" sz="400" dirty="0">
              <a:latin typeface="Trebuchet MS" panose="020B0603020202020204" pitchFamily="34" charset="0"/>
            </a:endParaRPr>
          </a:p>
          <a:p>
            <a:r>
              <a:rPr lang="hr-HR" sz="4800" dirty="0" smtClean="0">
                <a:latin typeface="Trebuchet MS" panose="020B0603020202020204" pitchFamily="34" charset="0"/>
              </a:rPr>
              <a:t> ŠIVA    HLAČE    BAKA   DJEDOVE  </a:t>
            </a:r>
            <a:r>
              <a:rPr lang="hr-HR" sz="800" dirty="0" smtClean="0">
                <a:latin typeface="Trebuchet MS" panose="020B0603020202020204" pitchFamily="34" charset="0"/>
              </a:rPr>
              <a:t> </a:t>
            </a:r>
            <a:r>
              <a:rPr lang="hr-HR" sz="4800" dirty="0" smtClean="0">
                <a:latin typeface="Trebuchet MS" panose="020B0603020202020204" pitchFamily="34" charset="0"/>
              </a:rPr>
              <a:t>STARE</a:t>
            </a:r>
          </a:p>
          <a:p>
            <a:r>
              <a:rPr lang="hr-HR" sz="4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Baka š</a:t>
            </a:r>
            <a:r>
              <a:rPr lang="hr-H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4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va d</a:t>
            </a:r>
            <a:r>
              <a:rPr lang="hr-H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edove stare hlače.</a:t>
            </a:r>
          </a:p>
          <a:p>
            <a:r>
              <a:rPr lang="hr-HR" sz="4800" dirty="0" smtClean="0">
                <a:latin typeface="Trebuchet MS" panose="020B0603020202020204" pitchFamily="34" charset="0"/>
              </a:rPr>
              <a:t> HRVOJE       U        SPAVA    HLADU</a:t>
            </a:r>
          </a:p>
          <a:p>
            <a:endParaRPr lang="hr-HR" sz="8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hr-HR" sz="4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Hrvo</a:t>
            </a:r>
            <a:r>
              <a:rPr lang="hr-H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e spava u hladu.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2423392" y="276169"/>
            <a:ext cx="9656256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Trebuchet MS" panose="020B0603020202020204" pitchFamily="34" charset="0"/>
              </a:rPr>
              <a:t>Od n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za r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ječi </a:t>
            </a:r>
            <a:r>
              <a:rPr lang="hr-HR" sz="2800" dirty="0">
                <a:latin typeface="Trebuchet MS" panose="020B0603020202020204" pitchFamily="34" charset="0"/>
              </a:rPr>
              <a:t>s</a:t>
            </a:r>
            <a:r>
              <a:rPr lang="hr-HR" sz="2800" dirty="0" smtClean="0">
                <a:latin typeface="Trebuchet MS" panose="020B0603020202020204" pitchFamily="34" charset="0"/>
              </a:rPr>
              <a:t>astavi rečen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ce.</a:t>
            </a:r>
          </a:p>
          <a:p>
            <a:r>
              <a:rPr lang="hr-HR" sz="2800" dirty="0" smtClean="0">
                <a:latin typeface="Trebuchet MS" panose="020B0603020202020204" pitchFamily="34" charset="0"/>
              </a:rPr>
              <a:t>Prep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ši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h mal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m t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skan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m slov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ma u p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sanku.</a:t>
            </a:r>
            <a:endParaRPr lang="hr-HR" sz="2800" dirty="0">
              <a:latin typeface="Trebuchet MS" panose="020B0603020202020204" pitchFamily="34" charset="0"/>
            </a:endParaRPr>
          </a:p>
        </p:txBody>
      </p:sp>
      <p:pic>
        <p:nvPicPr>
          <p:cNvPr id="30" name="Slika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5" y="92114"/>
            <a:ext cx="2044160" cy="1327829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5" y="186401"/>
            <a:ext cx="2076673" cy="11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6967" y="2385033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03" y="4884069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4346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268783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81203" y="3634551"/>
            <a:ext cx="761992" cy="761992"/>
          </a:xfrm>
          <a:prstGeom prst="rect">
            <a:avLst/>
          </a:prstGeom>
          <a:noFill/>
        </p:spPr>
      </p:pic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71093" y="479710"/>
            <a:ext cx="9209312" cy="1015663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x-none" sz="4000" b="1" dirty="0" smtClean="0">
                <a:cs typeface="Arial" panose="020B0604020202020204" pitchFamily="34" charset="0"/>
              </a:rPr>
              <a:t>Koja </a:t>
            </a:r>
            <a:r>
              <a:rPr lang="hr-HR" altLang="x-none" sz="4000" b="1" dirty="0">
                <a:cs typeface="Arial" panose="020B0604020202020204" pitchFamily="34" charset="0"/>
              </a:rPr>
              <a:t>je rečenica pravi</a:t>
            </a:r>
            <a:r>
              <a:rPr lang="hr-HR" altLang="x-none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x-none" sz="4000" b="1" dirty="0">
                <a:cs typeface="Arial" panose="020B0604020202020204" pitchFamily="34" charset="0"/>
              </a:rPr>
              <a:t>no napisana</a:t>
            </a:r>
            <a:r>
              <a:rPr lang="hr-HR" altLang="x-none" sz="4000" b="1" dirty="0" smtClean="0">
                <a:cs typeface="Arial" panose="020B0604020202020204" pitchFamily="34" charset="0"/>
              </a:rPr>
              <a:t>? </a:t>
            </a:r>
            <a:r>
              <a:rPr lang="hr-HR" altLang="x-none" sz="2000" dirty="0" smtClean="0">
                <a:cs typeface="Arial" panose="020B0604020202020204" pitchFamily="34" charset="0"/>
              </a:rPr>
              <a:t>(Klikni na odgovarajuće slovo pa ćeš saznati odgovor.)</a:t>
            </a:r>
            <a:endParaRPr lang="hr-HR" altLang="x-none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583681" y="4899891"/>
            <a:ext cx="6796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err="1"/>
              <a:t>Dživo</a:t>
            </a:r>
            <a:r>
              <a:rPr lang="hr-HR" sz="4400" dirty="0"/>
              <a:t> je u </a:t>
            </a:r>
            <a:r>
              <a:rPr lang="hr-HR" sz="4400" dirty="0" smtClean="0"/>
              <a:t>džungli.</a:t>
            </a:r>
            <a:endParaRPr lang="hr-HR" altLang="x-none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0235" y="3556124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9" name="TekstniOkvir 8"/>
          <p:cNvSpPr txBox="1">
            <a:spLocks noChangeArrowheads="1"/>
          </p:cNvSpPr>
          <p:nvPr/>
        </p:nvSpPr>
        <p:spPr bwMode="auto">
          <a:xfrm>
            <a:off x="3583681" y="3627102"/>
            <a:ext cx="6796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err="1"/>
              <a:t>Dživo</a:t>
            </a:r>
            <a:r>
              <a:rPr lang="hr-HR" sz="4400" dirty="0"/>
              <a:t> je u </a:t>
            </a:r>
            <a:r>
              <a:rPr lang="hr-HR" sz="4400" dirty="0" err="1"/>
              <a:t>đ</a:t>
            </a:r>
            <a:r>
              <a:rPr lang="hr-HR" sz="4400" dirty="0" err="1" smtClean="0"/>
              <a:t>ungli</a:t>
            </a:r>
            <a:r>
              <a:rPr lang="hr-HR" sz="4400" dirty="0" smtClean="0"/>
              <a:t>.</a:t>
            </a:r>
            <a:endParaRPr lang="hr-HR" altLang="x-none" sz="4400" dirty="0">
              <a:cs typeface="Arial" panose="020B0604020202020204" pitchFamily="34" charset="0"/>
            </a:endParaRPr>
          </a:p>
        </p:txBody>
      </p:sp>
      <p:sp>
        <p:nvSpPr>
          <p:cNvPr id="20" name="TekstniOkvir 8"/>
          <p:cNvSpPr txBox="1">
            <a:spLocks noChangeArrowheads="1"/>
          </p:cNvSpPr>
          <p:nvPr/>
        </p:nvSpPr>
        <p:spPr bwMode="auto">
          <a:xfrm>
            <a:off x="3583681" y="2356592"/>
            <a:ext cx="6796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err="1" smtClean="0"/>
              <a:t>đivo</a:t>
            </a:r>
            <a:r>
              <a:rPr lang="hr-HR" sz="4400" dirty="0" smtClean="0"/>
              <a:t> je u džungli.</a:t>
            </a:r>
            <a:endParaRPr lang="hr-HR" altLang="x-none" sz="4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847310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6967" y="2385033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146" y="3690016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788811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17171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x-none" sz="4000" b="1" dirty="0" smtClean="0">
                <a:cs typeface="Arial" panose="020B0604020202020204" pitchFamily="34" charset="0"/>
              </a:rPr>
              <a:t>Koja </a:t>
            </a:r>
            <a:r>
              <a:rPr lang="hr-HR" altLang="x-none" sz="4000" b="1" dirty="0">
                <a:cs typeface="Arial" panose="020B0604020202020204" pitchFamily="34" charset="0"/>
              </a:rPr>
              <a:t>je rečenica pravilno napisana</a:t>
            </a:r>
            <a:r>
              <a:rPr lang="hr-HR" altLang="x-none" sz="4000" b="1" dirty="0" smtClean="0">
                <a:cs typeface="Arial" panose="020B0604020202020204" pitchFamily="34" charset="0"/>
              </a:rPr>
              <a:t>? </a:t>
            </a:r>
            <a:endParaRPr lang="hr-HR" altLang="x-none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4" y="2389760"/>
            <a:ext cx="78265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x-none" sz="4400" dirty="0">
                <a:latin typeface="Trebuchet MS" panose="020B0603020202020204" pitchFamily="34" charset="0"/>
              </a:rPr>
              <a:t>Ovo </a:t>
            </a:r>
            <a:r>
              <a:rPr lang="hr-HR" altLang="x-none" sz="4400" dirty="0">
                <a:cs typeface="Arial" panose="020B0604020202020204" pitchFamily="34" charset="0"/>
              </a:rPr>
              <a:t>j</a:t>
            </a:r>
            <a:r>
              <a:rPr lang="hr-HR" altLang="x-none" sz="4400" dirty="0">
                <a:latin typeface="Trebuchet MS" panose="020B0603020202020204" pitchFamily="34" charset="0"/>
              </a:rPr>
              <a:t>e </a:t>
            </a:r>
            <a:r>
              <a:rPr lang="hr-HR" altLang="x-none" sz="4400" dirty="0" err="1">
                <a:latin typeface="Trebuchet MS" panose="020B0603020202020204" pitchFamily="34" charset="0"/>
              </a:rPr>
              <a:t>Đur</a:t>
            </a:r>
            <a:r>
              <a:rPr lang="hr-HR" altLang="x-none" sz="4400" dirty="0" err="1">
                <a:cs typeface="Arial" panose="020B0604020202020204" pitchFamily="34" charset="0"/>
              </a:rPr>
              <a:t>i</a:t>
            </a:r>
            <a:r>
              <a:rPr lang="hr-HR" altLang="x-none" sz="4400" dirty="0" err="1">
                <a:latin typeface="Trebuchet MS" panose="020B0603020202020204" pitchFamily="34" charset="0"/>
              </a:rPr>
              <a:t>na</a:t>
            </a:r>
            <a:r>
              <a:rPr lang="hr-HR" altLang="x-none" sz="4400" dirty="0">
                <a:latin typeface="Trebuchet MS" panose="020B0603020202020204" pitchFamily="34" charset="0"/>
              </a:rPr>
              <a:t> 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p</a:t>
            </a:r>
            <a:r>
              <a:rPr lang="hr-HR" altLang="x-none" sz="4400" dirty="0" err="1" smtClean="0">
                <a:cs typeface="Arial" panose="020B0604020202020204" pitchFamily="34" charset="0"/>
              </a:rPr>
              <a:t>i</a:t>
            </a:r>
            <a:r>
              <a:rPr lang="hr-HR" altLang="x-none" sz="4400" dirty="0" err="1">
                <a:latin typeface="Trebuchet MS" panose="020B0603020202020204" pitchFamily="34" charset="0"/>
              </a:rPr>
              <a:t>đ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ama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574703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8" name="TekstniOkvir 8"/>
          <p:cNvSpPr txBox="1">
            <a:spLocks noChangeArrowheads="1"/>
          </p:cNvSpPr>
          <p:nvPr/>
        </p:nvSpPr>
        <p:spPr bwMode="auto">
          <a:xfrm>
            <a:off x="3381372" y="3657705"/>
            <a:ext cx="79963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x-none" sz="4400" dirty="0" smtClean="0">
                <a:latin typeface="Trebuchet MS" panose="020B0603020202020204" pitchFamily="34" charset="0"/>
              </a:rPr>
              <a:t>Ovo </a:t>
            </a:r>
            <a:r>
              <a:rPr lang="hr-HR" altLang="x-none" sz="4400" dirty="0" smtClean="0">
                <a:cs typeface="Arial" panose="020B0604020202020204" pitchFamily="34" charset="0"/>
              </a:rPr>
              <a:t>j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e </a:t>
            </a:r>
            <a:r>
              <a:rPr lang="hr-HR" altLang="x-none" sz="4400" dirty="0" err="1">
                <a:latin typeface="Trebuchet MS" panose="020B0603020202020204" pitchFamily="34" charset="0"/>
              </a:rPr>
              <a:t>Đ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ur</a:t>
            </a:r>
            <a:r>
              <a:rPr lang="hr-HR" altLang="x-none" sz="4400" dirty="0" err="1" smtClean="0">
                <a:cs typeface="Arial" panose="020B0604020202020204" pitchFamily="34" charset="0"/>
              </a:rPr>
              <a:t>i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na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 p</a:t>
            </a:r>
            <a:r>
              <a:rPr lang="hr-HR" altLang="x-none" sz="4400" dirty="0" smtClean="0">
                <a:cs typeface="Arial" panose="020B0604020202020204" pitchFamily="34" charset="0"/>
              </a:rPr>
              <a:t>i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džama.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19" name="TekstniOkvir 8"/>
          <p:cNvSpPr txBox="1">
            <a:spLocks noChangeArrowheads="1"/>
          </p:cNvSpPr>
          <p:nvPr/>
        </p:nvSpPr>
        <p:spPr bwMode="auto">
          <a:xfrm>
            <a:off x="3381372" y="4801937"/>
            <a:ext cx="76828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x-none" sz="4400" dirty="0">
                <a:latin typeface="Trebuchet MS" panose="020B0603020202020204" pitchFamily="34" charset="0"/>
              </a:rPr>
              <a:t>Ovo </a:t>
            </a:r>
            <a:r>
              <a:rPr lang="hr-HR" altLang="x-none" sz="4400" dirty="0">
                <a:cs typeface="Arial" panose="020B0604020202020204" pitchFamily="34" charset="0"/>
              </a:rPr>
              <a:t>j</a:t>
            </a:r>
            <a:r>
              <a:rPr lang="hr-HR" altLang="x-none" sz="4400" dirty="0">
                <a:latin typeface="Trebuchet MS" panose="020B0603020202020204" pitchFamily="34" charset="0"/>
              </a:rPr>
              <a:t>e 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đur</a:t>
            </a:r>
            <a:r>
              <a:rPr lang="hr-HR" altLang="x-none" sz="4400" dirty="0" err="1" smtClean="0">
                <a:cs typeface="Arial" panose="020B0604020202020204" pitchFamily="34" charset="0"/>
              </a:rPr>
              <a:t>i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na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 </a:t>
            </a:r>
            <a:r>
              <a:rPr lang="hr-HR" altLang="x-none" sz="4400" dirty="0">
                <a:latin typeface="Trebuchet MS" panose="020B0603020202020204" pitchFamily="34" charset="0"/>
              </a:rPr>
              <a:t>p</a:t>
            </a:r>
            <a:r>
              <a:rPr lang="hr-HR" altLang="x-none" sz="4400" dirty="0">
                <a:cs typeface="Arial" panose="020B0604020202020204" pitchFamily="34" charset="0"/>
              </a:rPr>
              <a:t>i</a:t>
            </a:r>
            <a:r>
              <a:rPr lang="hr-HR" altLang="x-none" sz="4400" dirty="0">
                <a:latin typeface="Trebuchet MS" panose="020B0603020202020204" pitchFamily="34" charset="0"/>
              </a:rPr>
              <a:t>džama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23" y="2317171"/>
            <a:ext cx="2331127" cy="31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6118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x-none" sz="4000" b="1" dirty="0" smtClean="0">
                <a:cs typeface="Arial" panose="020B0604020202020204" pitchFamily="34" charset="0"/>
              </a:rPr>
              <a:t>Koja </a:t>
            </a:r>
            <a:r>
              <a:rPr lang="hr-HR" altLang="x-none" sz="4000" b="1" dirty="0">
                <a:cs typeface="Arial" panose="020B0604020202020204" pitchFamily="34" charset="0"/>
              </a:rPr>
              <a:t>je rečenica pravi</a:t>
            </a:r>
            <a:r>
              <a:rPr lang="hr-HR" altLang="x-none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x-none" sz="4000" b="1" dirty="0">
                <a:cs typeface="Arial" panose="020B0604020202020204" pitchFamily="34" charset="0"/>
              </a:rPr>
              <a:t>no napisana</a:t>
            </a:r>
            <a:r>
              <a:rPr lang="hr-HR" altLang="x-none" sz="4000" b="1" dirty="0" smtClean="0">
                <a:cs typeface="Arial" panose="020B0604020202020204" pitchFamily="34" charset="0"/>
              </a:rPr>
              <a:t>? </a:t>
            </a:r>
            <a:endParaRPr lang="hr-HR" altLang="x-none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x-none" sz="4400" dirty="0" smtClean="0">
                <a:latin typeface="Trebuchet MS" panose="020B0603020202020204" pitchFamily="34" charset="0"/>
              </a:rPr>
              <a:t>Tata 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Džore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 kuha ručak.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7" name="TekstniOkvir 8"/>
          <p:cNvSpPr txBox="1">
            <a:spLocks noChangeArrowheads="1"/>
          </p:cNvSpPr>
          <p:nvPr/>
        </p:nvSpPr>
        <p:spPr bwMode="auto">
          <a:xfrm>
            <a:off x="3381375" y="4894822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x-none" sz="4400" dirty="0">
                <a:latin typeface="Trebuchet MS" panose="020B0603020202020204" pitchFamily="34" charset="0"/>
              </a:rPr>
              <a:t>Tata 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Džore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 </a:t>
            </a:r>
            <a:r>
              <a:rPr lang="hr-HR" altLang="x-none" sz="4400" dirty="0">
                <a:latin typeface="Trebuchet MS" panose="020B0603020202020204" pitchFamily="34" charset="0"/>
              </a:rPr>
              <a:t>kuha 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rućak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18" name="TekstniOkvir 8"/>
          <p:cNvSpPr txBox="1">
            <a:spLocks noChangeArrowheads="1"/>
          </p:cNvSpPr>
          <p:nvPr/>
        </p:nvSpPr>
        <p:spPr bwMode="auto">
          <a:xfrm>
            <a:off x="3381375" y="3644929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x-none" sz="4400" dirty="0">
                <a:latin typeface="Trebuchet MS" panose="020B0603020202020204" pitchFamily="34" charset="0"/>
              </a:rPr>
              <a:t>Tata </a:t>
            </a:r>
            <a:r>
              <a:rPr lang="hr-HR" altLang="x-none" sz="4400" dirty="0" err="1">
                <a:latin typeface="Trebuchet MS" panose="020B0603020202020204" pitchFamily="34" charset="0"/>
              </a:rPr>
              <a:t>Đ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ore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 </a:t>
            </a:r>
            <a:r>
              <a:rPr lang="hr-HR" altLang="x-none" sz="4400" dirty="0">
                <a:latin typeface="Trebuchet MS" panose="020B0603020202020204" pitchFamily="34" charset="0"/>
              </a:rPr>
              <a:t>kuha 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ručak.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31897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x-none" sz="4000" b="1" dirty="0" smtClean="0">
                <a:cs typeface="Arial" panose="020B0604020202020204" pitchFamily="34" charset="0"/>
              </a:rPr>
              <a:t>Koja </a:t>
            </a:r>
            <a:r>
              <a:rPr lang="hr-HR" altLang="x-none" sz="4000" b="1" dirty="0">
                <a:cs typeface="Arial" panose="020B0604020202020204" pitchFamily="34" charset="0"/>
              </a:rPr>
              <a:t>je rečenica pravi</a:t>
            </a:r>
            <a:r>
              <a:rPr lang="hr-HR" altLang="x-none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x-none" sz="4000" b="1" dirty="0">
                <a:cs typeface="Arial" panose="020B0604020202020204" pitchFamily="34" charset="0"/>
              </a:rPr>
              <a:t>no napisana</a:t>
            </a:r>
            <a:r>
              <a:rPr lang="hr-HR" altLang="x-none" sz="4000" b="1" dirty="0" smtClean="0">
                <a:cs typeface="Arial" panose="020B0604020202020204" pitchFamily="34" charset="0"/>
              </a:rPr>
              <a:t>? </a:t>
            </a:r>
            <a:endParaRPr lang="hr-HR" altLang="x-none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5" y="2389760"/>
            <a:ext cx="6755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x-none" sz="4400" dirty="0" smtClean="0">
                <a:latin typeface="Trebuchet MS" panose="020B0603020202020204" pitchFamily="34" charset="0"/>
              </a:rPr>
              <a:t>Mal</a:t>
            </a:r>
            <a:r>
              <a:rPr lang="hr-HR" altLang="x-none" sz="4400" dirty="0" smtClean="0">
                <a:cs typeface="Arial" panose="020B0604020202020204" pitchFamily="34" charset="0"/>
              </a:rPr>
              <a:t>i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 Đuro </a:t>
            </a:r>
            <a:r>
              <a:rPr lang="hr-HR" altLang="x-none" sz="4400" dirty="0" smtClean="0">
                <a:cs typeface="Arial" panose="020B0604020202020204" pitchFamily="34" charset="0"/>
              </a:rPr>
              <a:t>j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e u dž</a:t>
            </a:r>
            <a:r>
              <a:rPr lang="hr-HR" altLang="x-none" sz="4400" dirty="0" smtClean="0">
                <a:cs typeface="Arial" panose="020B0604020202020204" pitchFamily="34" charset="0"/>
              </a:rPr>
              <a:t>ipu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3381375" y="4876620"/>
            <a:ext cx="62720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x-none" sz="4400" dirty="0">
                <a:latin typeface="Trebuchet MS" panose="020B0603020202020204" pitchFamily="34" charset="0"/>
              </a:rPr>
              <a:t>Mal</a:t>
            </a:r>
            <a:r>
              <a:rPr lang="hr-HR" altLang="x-none" sz="4400" dirty="0">
                <a:cs typeface="Arial" panose="020B0604020202020204" pitchFamily="34" charset="0"/>
              </a:rPr>
              <a:t>i</a:t>
            </a:r>
            <a:r>
              <a:rPr lang="hr-HR" altLang="x-none" sz="4400" dirty="0">
                <a:latin typeface="Trebuchet MS" panose="020B0603020202020204" pitchFamily="34" charset="0"/>
              </a:rPr>
              <a:t> </a:t>
            </a:r>
            <a:r>
              <a:rPr lang="hr-HR" altLang="x-none" sz="4400" dirty="0" err="1" smtClean="0">
                <a:latin typeface="Trebuchet MS" panose="020B0603020202020204" pitchFamily="34" charset="0"/>
              </a:rPr>
              <a:t>Džuro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 </a:t>
            </a:r>
            <a:r>
              <a:rPr lang="hr-HR" altLang="x-none" sz="4400" dirty="0">
                <a:cs typeface="Arial" panose="020B0604020202020204" pitchFamily="34" charset="0"/>
              </a:rPr>
              <a:t>j</a:t>
            </a:r>
            <a:r>
              <a:rPr lang="hr-HR" altLang="x-none" sz="4400" dirty="0">
                <a:latin typeface="Trebuchet MS" panose="020B0603020202020204" pitchFamily="34" charset="0"/>
              </a:rPr>
              <a:t>e u dž</a:t>
            </a:r>
            <a:r>
              <a:rPr lang="hr-HR" altLang="x-none" sz="4400" dirty="0">
                <a:cs typeface="Arial" panose="020B0604020202020204" pitchFamily="34" charset="0"/>
              </a:rPr>
              <a:t>ipu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3381375" y="3618608"/>
            <a:ext cx="66247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x-none" sz="4400" dirty="0" smtClean="0">
                <a:latin typeface="Trebuchet MS" panose="020B0603020202020204" pitchFamily="34" charset="0"/>
              </a:rPr>
              <a:t>mal</a:t>
            </a:r>
            <a:r>
              <a:rPr lang="hr-HR" altLang="x-none" sz="4400" dirty="0" smtClean="0">
                <a:cs typeface="Arial" panose="020B0604020202020204" pitchFamily="34" charset="0"/>
              </a:rPr>
              <a:t>i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 </a:t>
            </a:r>
            <a:r>
              <a:rPr lang="hr-HR" altLang="x-none" sz="4400" dirty="0">
                <a:latin typeface="Trebuchet MS" panose="020B0603020202020204" pitchFamily="34" charset="0"/>
              </a:rPr>
              <a:t>Đuro </a:t>
            </a:r>
            <a:r>
              <a:rPr lang="hr-HR" altLang="x-none" sz="4400" dirty="0">
                <a:cs typeface="Arial" panose="020B0604020202020204" pitchFamily="34" charset="0"/>
              </a:rPr>
              <a:t>j</a:t>
            </a:r>
            <a:r>
              <a:rPr lang="hr-HR" altLang="x-none" sz="4400" dirty="0">
                <a:latin typeface="Trebuchet MS" panose="020B0603020202020204" pitchFamily="34" charset="0"/>
              </a:rPr>
              <a:t>e u dž</a:t>
            </a:r>
            <a:r>
              <a:rPr lang="hr-HR" altLang="x-none" sz="4400" dirty="0">
                <a:cs typeface="Arial" panose="020B0604020202020204" pitchFamily="34" charset="0"/>
              </a:rPr>
              <a:t>ipu</a:t>
            </a:r>
            <a:r>
              <a:rPr lang="hr-HR" altLang="x-none" sz="4400" dirty="0" smtClean="0">
                <a:latin typeface="Trebuchet MS" panose="020B0603020202020204" pitchFamily="34" charset="0"/>
              </a:rPr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6967" y="2385033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03" y="4884069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22474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5137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81203" y="3634551"/>
            <a:ext cx="761992" cy="761992"/>
          </a:xfrm>
          <a:prstGeom prst="rect">
            <a:avLst/>
          </a:prstGeom>
          <a:noFill/>
        </p:spPr>
      </p:pic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x-none" sz="4000" b="1" dirty="0" smtClean="0">
                <a:cs typeface="Arial" panose="020B0604020202020204" pitchFamily="34" charset="0"/>
              </a:rPr>
              <a:t>Koja </a:t>
            </a:r>
            <a:r>
              <a:rPr lang="hr-HR" altLang="x-none" sz="4000" b="1" dirty="0">
                <a:cs typeface="Arial" panose="020B0604020202020204" pitchFamily="34" charset="0"/>
              </a:rPr>
              <a:t>je rečenica pravi</a:t>
            </a:r>
            <a:r>
              <a:rPr lang="hr-HR" altLang="x-none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x-none" sz="4000" b="1" dirty="0">
                <a:cs typeface="Arial" panose="020B0604020202020204" pitchFamily="34" charset="0"/>
              </a:rPr>
              <a:t>no napisana</a:t>
            </a:r>
            <a:r>
              <a:rPr lang="hr-HR" altLang="x-none" sz="4000" b="1" dirty="0" smtClean="0">
                <a:cs typeface="Arial" panose="020B0604020202020204" pitchFamily="34" charset="0"/>
              </a:rPr>
              <a:t>? </a:t>
            </a:r>
            <a:endParaRPr lang="hr-HR" altLang="x-none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81374" y="2389760"/>
            <a:ext cx="82968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/>
              <a:t> </a:t>
            </a:r>
            <a:r>
              <a:rPr lang="hr-HR" sz="4400" dirty="0" smtClean="0">
                <a:latin typeface="Trebuchet MS" panose="020B0603020202020204" pitchFamily="34" charset="0"/>
              </a:rPr>
              <a:t>džemper </a:t>
            </a:r>
            <a:r>
              <a:rPr lang="hr-HR" sz="4400" dirty="0">
                <a:cs typeface="Arial" panose="020B0604020202020204" pitchFamily="34" charset="0"/>
              </a:rPr>
              <a:t>j</a:t>
            </a:r>
            <a:r>
              <a:rPr lang="hr-HR" sz="4400" dirty="0">
                <a:latin typeface="Trebuchet MS" panose="020B0603020202020204" pitchFamily="34" charset="0"/>
              </a:rPr>
              <a:t>e od</a:t>
            </a:r>
            <a:r>
              <a:rPr lang="hr-HR" sz="4400" dirty="0">
                <a:cs typeface="Arial" panose="020B0604020202020204" pitchFamily="34" charset="0"/>
              </a:rPr>
              <a:t>j</a:t>
            </a:r>
            <a:r>
              <a:rPr lang="hr-HR" sz="4400" dirty="0">
                <a:latin typeface="Trebuchet MS" panose="020B0603020202020204" pitchFamily="34" charset="0"/>
              </a:rPr>
              <a:t>evn</a:t>
            </a:r>
            <a:r>
              <a:rPr lang="hr-HR" sz="4400" dirty="0">
                <a:cs typeface="Arial" panose="020B0604020202020204" pitchFamily="34" charset="0"/>
              </a:rPr>
              <a:t>i</a:t>
            </a:r>
            <a:r>
              <a:rPr lang="hr-HR" sz="4400" dirty="0">
                <a:latin typeface="Trebuchet MS" panose="020B0603020202020204" pitchFamily="34" charset="0"/>
              </a:rPr>
              <a:t> predmet</a:t>
            </a:r>
            <a:r>
              <a:rPr lang="hr-HR" sz="4400" dirty="0" smtClean="0">
                <a:latin typeface="Trebuchet MS" panose="020B0603020202020204" pitchFamily="34" charset="0"/>
              </a:rPr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3543253" y="4866378"/>
            <a:ext cx="79651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smtClean="0">
                <a:latin typeface="Trebuchet MS" panose="020B0603020202020204" pitchFamily="34" charset="0"/>
              </a:rPr>
              <a:t>Džemper </a:t>
            </a:r>
            <a:r>
              <a:rPr lang="hr-HR" sz="4400" dirty="0" smtClean="0">
                <a:cs typeface="Arial" panose="020B0604020202020204" pitchFamily="34" charset="0"/>
              </a:rPr>
              <a:t>j</a:t>
            </a:r>
            <a:r>
              <a:rPr lang="hr-HR" sz="4400" dirty="0" smtClean="0">
                <a:latin typeface="Trebuchet MS" panose="020B0603020202020204" pitchFamily="34" charset="0"/>
              </a:rPr>
              <a:t>e od</a:t>
            </a:r>
            <a:r>
              <a:rPr lang="hr-HR" sz="4400" dirty="0" smtClean="0">
                <a:cs typeface="Arial" panose="020B0604020202020204" pitchFamily="34" charset="0"/>
              </a:rPr>
              <a:t>j</a:t>
            </a:r>
            <a:r>
              <a:rPr lang="hr-HR" sz="4400" dirty="0" smtClean="0">
                <a:latin typeface="Trebuchet MS" panose="020B0603020202020204" pitchFamily="34" charset="0"/>
              </a:rPr>
              <a:t>evn</a:t>
            </a:r>
            <a:r>
              <a:rPr lang="hr-HR" sz="4400" dirty="0" smtClean="0">
                <a:cs typeface="Arial" panose="020B0604020202020204" pitchFamily="34" charset="0"/>
              </a:rPr>
              <a:t>i</a:t>
            </a:r>
            <a:r>
              <a:rPr lang="hr-HR" sz="4400" dirty="0" smtClean="0">
                <a:latin typeface="Trebuchet MS" panose="020B0603020202020204" pitchFamily="34" charset="0"/>
              </a:rPr>
              <a:t> predmet.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586922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3543253" y="3608675"/>
            <a:ext cx="82968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err="1">
                <a:latin typeface="Trebuchet MS" panose="020B0603020202020204" pitchFamily="34" charset="0"/>
              </a:rPr>
              <a:t>Đ</a:t>
            </a:r>
            <a:r>
              <a:rPr lang="hr-HR" sz="4400" dirty="0" err="1" smtClean="0">
                <a:latin typeface="Trebuchet MS" panose="020B0603020202020204" pitchFamily="34" charset="0"/>
              </a:rPr>
              <a:t>emper</a:t>
            </a:r>
            <a:r>
              <a:rPr lang="hr-HR" sz="4400" dirty="0" smtClean="0">
                <a:latin typeface="Trebuchet MS" panose="020B0603020202020204" pitchFamily="34" charset="0"/>
              </a:rPr>
              <a:t> </a:t>
            </a:r>
            <a:r>
              <a:rPr lang="hr-HR" sz="4400" dirty="0">
                <a:cs typeface="Arial" panose="020B0604020202020204" pitchFamily="34" charset="0"/>
              </a:rPr>
              <a:t>j</a:t>
            </a:r>
            <a:r>
              <a:rPr lang="hr-HR" sz="4400" dirty="0">
                <a:latin typeface="Trebuchet MS" panose="020B0603020202020204" pitchFamily="34" charset="0"/>
              </a:rPr>
              <a:t>e od</a:t>
            </a:r>
            <a:r>
              <a:rPr lang="hr-HR" sz="4400" dirty="0">
                <a:cs typeface="Arial" panose="020B0604020202020204" pitchFamily="34" charset="0"/>
              </a:rPr>
              <a:t>j</a:t>
            </a:r>
            <a:r>
              <a:rPr lang="hr-HR" sz="4400" dirty="0">
                <a:latin typeface="Trebuchet MS" panose="020B0603020202020204" pitchFamily="34" charset="0"/>
              </a:rPr>
              <a:t>evn</a:t>
            </a:r>
            <a:r>
              <a:rPr lang="hr-HR" sz="4400" dirty="0">
                <a:cs typeface="Arial" panose="020B0604020202020204" pitchFamily="34" charset="0"/>
              </a:rPr>
              <a:t>i</a:t>
            </a:r>
            <a:r>
              <a:rPr lang="hr-HR" sz="4400" dirty="0">
                <a:latin typeface="Trebuchet MS" panose="020B0603020202020204" pitchFamily="34" charset="0"/>
              </a:rPr>
              <a:t> predmet</a:t>
            </a:r>
            <a:r>
              <a:rPr lang="hr-HR" sz="4400" dirty="0" smtClean="0">
                <a:latin typeface="Trebuchet MS" panose="020B0603020202020204" pitchFamily="34" charset="0"/>
              </a:rPr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4902271"/>
            <a:ext cx="761992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93146" y="3630597"/>
            <a:ext cx="761992" cy="761992"/>
          </a:xfrm>
          <a:prstGeom prst="rect">
            <a:avLst/>
          </a:prstGeom>
          <a:noFill/>
        </p:spPr>
      </p:pic>
      <p:pic>
        <p:nvPicPr>
          <p:cNvPr id="1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146" y="2386118"/>
            <a:ext cx="761992" cy="761992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3117" y="4876620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3117" y="2386118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7175" name="TekstniOkvir 1"/>
          <p:cNvSpPr txBox="1">
            <a:spLocks noChangeArrowheads="1"/>
          </p:cNvSpPr>
          <p:nvPr/>
        </p:nvSpPr>
        <p:spPr bwMode="auto">
          <a:xfrm>
            <a:off x="1645922" y="413929"/>
            <a:ext cx="9209312" cy="707886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x-none" sz="4000" b="1" dirty="0" smtClean="0">
                <a:cs typeface="Arial" panose="020B0604020202020204" pitchFamily="34" charset="0"/>
              </a:rPr>
              <a:t>Koja </a:t>
            </a:r>
            <a:r>
              <a:rPr lang="hr-HR" altLang="x-none" sz="4000" b="1" dirty="0">
                <a:cs typeface="Arial" panose="020B0604020202020204" pitchFamily="34" charset="0"/>
              </a:rPr>
              <a:t>je rečenica pravi</a:t>
            </a:r>
            <a:r>
              <a:rPr lang="hr-HR" altLang="x-none" sz="4000" b="1" dirty="0">
                <a:latin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hr-HR" altLang="x-none" sz="4000" b="1" dirty="0">
                <a:cs typeface="Arial" panose="020B0604020202020204" pitchFamily="34" charset="0"/>
              </a:rPr>
              <a:t>no napisana</a:t>
            </a:r>
            <a:r>
              <a:rPr lang="hr-HR" altLang="x-none" sz="4000" b="1" dirty="0" smtClean="0">
                <a:cs typeface="Arial" panose="020B0604020202020204" pitchFamily="34" charset="0"/>
              </a:rPr>
              <a:t>? </a:t>
            </a:r>
            <a:endParaRPr lang="hr-HR" altLang="x-none" sz="2000" dirty="0">
              <a:cs typeface="Arial" panose="020B0604020202020204" pitchFamily="34" charset="0"/>
            </a:endParaRP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3316061" y="2386118"/>
            <a:ext cx="87017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/>
              <a:t>Pidžamu </a:t>
            </a:r>
            <a:r>
              <a:rPr lang="hr-HR" sz="4400" dirty="0" smtClean="0"/>
              <a:t>oblačimo prije spavanja</a:t>
            </a:r>
            <a:r>
              <a:rPr lang="hr-HR" sz="4400" dirty="0"/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3381375" y="4876620"/>
            <a:ext cx="85188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 err="1" smtClean="0"/>
              <a:t>Piđamu</a:t>
            </a:r>
            <a:r>
              <a:rPr lang="hr-HR" sz="4400" dirty="0" smtClean="0"/>
              <a:t> </a:t>
            </a:r>
            <a:r>
              <a:rPr lang="hr-HR" sz="4400" dirty="0"/>
              <a:t>oblačimo prije spavanja</a:t>
            </a:r>
            <a:r>
              <a:rPr lang="hr-HR" sz="4400" dirty="0" smtClean="0"/>
              <a:t>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3117" y="3601025"/>
            <a:ext cx="116205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3381375" y="3618608"/>
            <a:ext cx="8636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sz="4400" dirty="0"/>
              <a:t>Pidžamu </a:t>
            </a:r>
            <a:r>
              <a:rPr lang="hr-HR" sz="4400" dirty="0" err="1" smtClean="0"/>
              <a:t>oblaćimo</a:t>
            </a:r>
            <a:r>
              <a:rPr lang="hr-HR" sz="4400" dirty="0" smtClean="0"/>
              <a:t> </a:t>
            </a:r>
            <a:r>
              <a:rPr lang="hr-HR" sz="4400" dirty="0"/>
              <a:t>prije spavanja.</a:t>
            </a:r>
            <a:endParaRPr lang="hr-HR" altLang="x-none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IRA ČUVIDIĆ\Local Settings\Temporary Internet Files\Content.IE5\GWUFMJF3\MC900432487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7866" y="365125"/>
            <a:ext cx="5352808" cy="5748292"/>
          </a:xfrm>
          <a:prstGeom prst="rect">
            <a:avLst/>
          </a:prstGeom>
          <a:noFill/>
        </p:spPr>
      </p:pic>
      <p:pic>
        <p:nvPicPr>
          <p:cNvPr id="1026" name="Picture 2" descr="https://lh4.googleusercontent.com/--8ABSB8_4lg/U516YlnswWI/AAAAAAAABxI/Ath7VLVr_hA/s59/ljubavne-slike-animacije06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8" y="907102"/>
            <a:ext cx="850263" cy="7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5589" y="82113"/>
            <a:ext cx="9831977" cy="859974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Koje se riječi kriju u ob</a:t>
            </a:r>
            <a:r>
              <a:rPr lang="hr-HR" sz="4000" dirty="0" smtClean="0">
                <a:latin typeface="Trebuchet MS" panose="020B0603020202020204" pitchFamily="34" charset="0"/>
              </a:rPr>
              <a:t>l</a:t>
            </a:r>
            <a:r>
              <a:rPr lang="hr-HR" dirty="0" smtClean="0">
                <a:latin typeface="+mn-lt"/>
              </a:rPr>
              <a:t>ačićima?</a:t>
            </a:r>
            <a:endParaRPr lang="hr-HR" dirty="0">
              <a:latin typeface="+mn-lt"/>
            </a:endParaRPr>
          </a:p>
        </p:txBody>
      </p:sp>
      <p:sp>
        <p:nvSpPr>
          <p:cNvPr id="4" name="Zaobljeni pravokutni oblačić 3"/>
          <p:cNvSpPr/>
          <p:nvPr/>
        </p:nvSpPr>
        <p:spPr>
          <a:xfrm>
            <a:off x="838200" y="1142683"/>
            <a:ext cx="2549434" cy="1169443"/>
          </a:xfrm>
          <a:prstGeom prst="wedgeRoundRectCallout">
            <a:avLst>
              <a:gd name="adj1" fmla="val -331"/>
              <a:gd name="adj2" fmla="val 80433"/>
              <a:gd name="adj3" fmla="val 16667"/>
            </a:avLst>
          </a:prstGeom>
          <a:solidFill>
            <a:srgbClr val="EAD1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000" b="1" dirty="0" smtClean="0">
                <a:solidFill>
                  <a:schemeClr val="tx1"/>
                </a:solidFill>
              </a:rPr>
              <a:t>h  č   a  e  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</a:t>
            </a:r>
            <a:r>
              <a:rPr lang="hr-HR" sz="4000" b="1" dirty="0" smtClean="0">
                <a:solidFill>
                  <a:schemeClr val="tx1"/>
                </a:solidFill>
              </a:rPr>
              <a:t> 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Zaobljeni pravokutni oblačić 4"/>
          <p:cNvSpPr/>
          <p:nvPr/>
        </p:nvSpPr>
        <p:spPr>
          <a:xfrm>
            <a:off x="4675413" y="4246037"/>
            <a:ext cx="2914107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 </a:t>
            </a:r>
            <a:r>
              <a:rPr lang="hr-HR" sz="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  h  </a:t>
            </a:r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m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Zaobljeni pravokutni oblačić 5"/>
          <p:cNvSpPr/>
          <p:nvPr/>
        </p:nvSpPr>
        <p:spPr>
          <a:xfrm>
            <a:off x="8360226" y="4248046"/>
            <a:ext cx="3187340" cy="1169443"/>
          </a:xfrm>
          <a:prstGeom prst="wedgeRoundRectCallout">
            <a:avLst>
              <a:gd name="adj1" fmla="val -1357"/>
              <a:gd name="adj2" fmla="val 793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n a </a:t>
            </a:r>
            <a:r>
              <a:rPr lang="hr-HR" sz="4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l</a:t>
            </a:r>
            <a:r>
              <a:rPr lang="hr-HR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h </a:t>
            </a:r>
            <a:r>
              <a:rPr lang="hr-H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hr-HR" sz="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 </a:t>
            </a:r>
            <a:r>
              <a:rPr lang="hr-HR" sz="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</a:t>
            </a:r>
            <a:endParaRPr lang="hr-HR" sz="4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8200" y="2715195"/>
            <a:ext cx="2549434" cy="707886"/>
          </a:xfrm>
          <a:prstGeom prst="rect">
            <a:avLst/>
          </a:prstGeom>
          <a:solidFill>
            <a:srgbClr val="EAD1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h</a:t>
            </a:r>
            <a:r>
              <a:rPr lang="hr-HR" sz="4000" b="1" dirty="0" smtClean="0">
                <a:latin typeface="Trebuchet MS" panose="020B0603020202020204" pitchFamily="34" charset="0"/>
              </a:rPr>
              <a:t>lače</a:t>
            </a:r>
            <a:endParaRPr lang="hr-HR" sz="40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675414" y="5870174"/>
            <a:ext cx="2914106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Trebuchet MS" panose="020B0603020202020204" pitchFamily="34" charset="0"/>
              </a:rPr>
              <a:t>muha</a:t>
            </a:r>
            <a:endParaRPr lang="hr-HR" sz="4000" b="1" dirty="0">
              <a:latin typeface="Trebuchet MS" panose="020B0603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8360226" y="5836416"/>
            <a:ext cx="31873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sz="4000" dirty="0" smtClean="0"/>
              <a:t>      </a:t>
            </a:r>
            <a:r>
              <a:rPr lang="hr-HR" sz="4000" b="1" dirty="0" smtClean="0">
                <a:latin typeface="Trebuchet MS" panose="020B0603020202020204" pitchFamily="34" charset="0"/>
              </a:rPr>
              <a:t>hal</a:t>
            </a:r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hr-HR" sz="4000" b="1" dirty="0" smtClean="0">
                <a:latin typeface="Trebuchet MS" panose="020B0603020202020204" pitchFamily="34" charset="0"/>
              </a:rPr>
              <a:t>na</a:t>
            </a:r>
            <a:endParaRPr lang="hr-HR" sz="4000" b="1" dirty="0">
              <a:latin typeface="Trebuchet MS" panose="020B0603020202020204" pitchFamily="34" charset="0"/>
            </a:endParaRPr>
          </a:p>
        </p:txBody>
      </p:sp>
      <p:sp>
        <p:nvSpPr>
          <p:cNvPr id="12" name="Zaobljeni pravokutni oblačić 11"/>
          <p:cNvSpPr/>
          <p:nvPr/>
        </p:nvSpPr>
        <p:spPr>
          <a:xfrm>
            <a:off x="838200" y="4286476"/>
            <a:ext cx="2549434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  </a:t>
            </a:r>
            <a:r>
              <a:rPr lang="hr-HR" sz="4000" b="1" dirty="0" smtClean="0">
                <a:solidFill>
                  <a:schemeClr val="tx1"/>
                </a:solidFill>
              </a:rPr>
              <a:t>n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h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r</a:t>
            </a:r>
            <a:r>
              <a:rPr lang="hr-HR" sz="4000" b="1" dirty="0" smtClean="0">
                <a:solidFill>
                  <a:schemeClr val="tx1"/>
                </a:solidFill>
              </a:rPr>
              <a:t>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838200" y="5870174"/>
            <a:ext cx="254943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Trebuchet MS" panose="020B0603020202020204" pitchFamily="34" charset="0"/>
              </a:rPr>
              <a:t>hren</a:t>
            </a:r>
            <a:r>
              <a:rPr lang="hr-HR" sz="4000" b="1" dirty="0" smtClean="0"/>
              <a:t> </a:t>
            </a:r>
            <a:endParaRPr lang="hr-HR" sz="4000" b="1" dirty="0"/>
          </a:p>
        </p:txBody>
      </p:sp>
      <p:sp>
        <p:nvSpPr>
          <p:cNvPr id="14" name="Zaobljeni pravokutni oblačić 13"/>
          <p:cNvSpPr/>
          <p:nvPr/>
        </p:nvSpPr>
        <p:spPr>
          <a:xfrm>
            <a:off x="4675413" y="1142682"/>
            <a:ext cx="2914107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a  h  a  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  </a:t>
            </a:r>
            <a:r>
              <a:rPr lang="hr-HR" sz="4000" b="1" dirty="0" smtClean="0">
                <a:solidFill>
                  <a:schemeClr val="tx1"/>
                </a:solidFill>
              </a:rPr>
              <a:t>v 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675414" y="2713316"/>
            <a:ext cx="291410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Trebuchet MS" panose="020B0603020202020204" pitchFamily="34" charset="0"/>
              </a:rPr>
              <a:t>hvala</a:t>
            </a:r>
            <a:endParaRPr lang="hr-HR" sz="4000" b="1" dirty="0">
              <a:latin typeface="Trebuchet MS" panose="020B0603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8476704" y="2725286"/>
            <a:ext cx="3070862" cy="70788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Trebuchet MS" panose="020B0603020202020204" pitchFamily="34" charset="0"/>
              </a:rPr>
              <a:t>hrabrost</a:t>
            </a:r>
            <a:endParaRPr lang="hr-HR" sz="4000" b="1" dirty="0">
              <a:latin typeface="Trebuchet MS" panose="020B0603020202020204" pitchFamily="34" charset="0"/>
            </a:endParaRPr>
          </a:p>
        </p:txBody>
      </p:sp>
      <p:sp>
        <p:nvSpPr>
          <p:cNvPr id="17" name="Zaobljeni pravokutni oblačić 16"/>
          <p:cNvSpPr/>
          <p:nvPr/>
        </p:nvSpPr>
        <p:spPr>
          <a:xfrm>
            <a:off x="8512628" y="1172239"/>
            <a:ext cx="3034938" cy="1169443"/>
          </a:xfrm>
          <a:prstGeom prst="wedgeRoundRectCallout">
            <a:avLst>
              <a:gd name="adj1" fmla="val -1357"/>
              <a:gd name="adj2" fmla="val 79316"/>
              <a:gd name="adj3" fmla="val 16667"/>
            </a:avLst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o</a:t>
            </a:r>
            <a:r>
              <a:rPr lang="hr-HR" sz="4000" b="1" dirty="0" smtClean="0">
                <a:solidFill>
                  <a:schemeClr val="tx1"/>
                </a:solidFill>
              </a:rPr>
              <a:t> s t h a b r </a:t>
            </a:r>
            <a:r>
              <a:rPr lang="hr-HR" sz="4000" b="1" dirty="0" err="1" smtClean="0">
                <a:solidFill>
                  <a:schemeClr val="tx1"/>
                </a:solidFill>
              </a:rPr>
              <a:t>r</a:t>
            </a:r>
            <a:r>
              <a:rPr lang="hr-HR" sz="4000" b="1" dirty="0" smtClean="0">
                <a:solidFill>
                  <a:schemeClr val="tx1"/>
                </a:solidFill>
              </a:rPr>
              <a:t>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899" y="183434"/>
            <a:ext cx="1386667" cy="7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248" y="1619794"/>
            <a:ext cx="6124202" cy="4414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000" cap="all" dirty="0" smtClean="0">
                <a:latin typeface="Trebuchet MS" panose="020B0603020202020204" pitchFamily="34" charset="0"/>
              </a:rPr>
              <a:t>ĐURĐA BERE ĐURĐICE.</a:t>
            </a:r>
          </a:p>
          <a:p>
            <a:pPr marL="0" indent="0">
              <a:buNone/>
            </a:pPr>
            <a:r>
              <a:rPr lang="hr-HR" sz="4000" cap="all" dirty="0" smtClean="0">
                <a:latin typeface="Trebuchet MS" panose="020B0603020202020204" pitchFamily="34" charset="0"/>
              </a:rPr>
              <a:t>ĐURO CRTA MALU LAĐU.</a:t>
            </a:r>
          </a:p>
          <a:p>
            <a:pPr marL="0" indent="0">
              <a:buNone/>
            </a:pPr>
            <a:r>
              <a:rPr lang="hr-HR" sz="4000" cap="all" dirty="0" smtClean="0">
                <a:latin typeface="Trebuchet MS" panose="020B0603020202020204" pitchFamily="34" charset="0"/>
              </a:rPr>
              <a:t>ĐUKA JEDE GROŽĐE.</a:t>
            </a:r>
          </a:p>
          <a:p>
            <a:pPr marL="0" indent="0">
              <a:buNone/>
            </a:pPr>
            <a:r>
              <a:rPr lang="hr-HR" sz="4000" cap="all" dirty="0" smtClean="0">
                <a:latin typeface="Trebuchet MS" panose="020B0603020202020204" pitchFamily="34" charset="0"/>
              </a:rPr>
              <a:t>BAKA ANĐA PEČE KRUH.</a:t>
            </a:r>
          </a:p>
          <a:p>
            <a:pPr marL="0" indent="0">
              <a:buNone/>
            </a:pPr>
            <a:r>
              <a:rPr lang="hr-HR" sz="4000" cap="all" dirty="0" smtClean="0">
                <a:latin typeface="Trebuchet MS" panose="020B0603020202020204" pitchFamily="34" charset="0"/>
              </a:rPr>
              <a:t>ĐAK IDE U ŠKOLU.</a:t>
            </a:r>
          </a:p>
          <a:p>
            <a:pPr marL="0" indent="0">
              <a:buNone/>
            </a:pPr>
            <a:r>
              <a:rPr lang="hr-HR" sz="4000" cap="all" dirty="0" smtClean="0">
                <a:latin typeface="Trebuchet MS" panose="020B0603020202020204" pitchFamily="34" charset="0"/>
              </a:rPr>
              <a:t>BAKA ĐULA VOLI GROŽĐE.</a:t>
            </a:r>
            <a:endParaRPr lang="hr-HR" sz="4000" cap="all" dirty="0">
              <a:latin typeface="Trebuchet MS" panose="020B060302020202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49" r="56710"/>
          <a:stretch/>
        </p:blipFill>
        <p:spPr>
          <a:xfrm>
            <a:off x="10796063" y="180606"/>
            <a:ext cx="1104389" cy="9793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21" y="147050"/>
            <a:ext cx="1752959" cy="1095599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6985032" y="1619794"/>
            <a:ext cx="5100950" cy="4414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ŠTO RADI BAKA ANĐA?</a:t>
            </a:r>
          </a:p>
          <a:p>
            <a:pPr marL="0" indent="0">
              <a:buNone/>
            </a:pPr>
            <a:r>
              <a:rPr lang="hr-HR" sz="40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TKO VOLI GROŽĐE?</a:t>
            </a:r>
          </a:p>
          <a:p>
            <a:pPr marL="0" indent="0">
              <a:buNone/>
            </a:pPr>
            <a:r>
              <a:rPr lang="hr-HR" sz="4000" cap="all" dirty="0">
                <a:solidFill>
                  <a:srgbClr val="C00000"/>
                </a:solidFill>
                <a:latin typeface="Trebuchet MS" panose="020B0603020202020204" pitchFamily="34" charset="0"/>
              </a:rPr>
              <a:t>TKO IDE U ŠKOLU?</a:t>
            </a:r>
          </a:p>
          <a:p>
            <a:pPr marL="0" indent="0">
              <a:buNone/>
            </a:pPr>
            <a:r>
              <a:rPr lang="hr-HR" sz="40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TKO </a:t>
            </a:r>
            <a:r>
              <a:rPr lang="hr-HR" sz="4000" cap="all" dirty="0">
                <a:solidFill>
                  <a:srgbClr val="C00000"/>
                </a:solidFill>
                <a:latin typeface="Trebuchet MS" panose="020B0603020202020204" pitchFamily="34" charset="0"/>
              </a:rPr>
              <a:t>JEDE GROŽĐE</a:t>
            </a:r>
            <a:r>
              <a:rPr lang="hr-HR" sz="40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0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TKO BERE ĐURĐICE?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000" cap="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ŠTO RADI ĐURO?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4000" cap="all" dirty="0" smtClean="0">
              <a:latin typeface="Trebuchet MS" panose="020B0603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186610" y="147050"/>
            <a:ext cx="8185384" cy="1107996"/>
          </a:xfrm>
          <a:prstGeom prst="rect">
            <a:avLst/>
          </a:prstGeom>
          <a:solidFill>
            <a:srgbClr val="C1FFA6"/>
          </a:solidFill>
        </p:spPr>
        <p:txBody>
          <a:bodyPr wrap="square" rtlCol="0">
            <a:spAutoFit/>
          </a:bodyPr>
          <a:lstStyle/>
          <a:p>
            <a:pPr algn="ctr"/>
            <a:endParaRPr lang="hr-HR" sz="1000" dirty="0">
              <a:latin typeface="Trebuchet MS" panose="020B0603020202020204" pitchFamily="34" charset="0"/>
            </a:endParaRPr>
          </a:p>
          <a:p>
            <a:pPr algn="ctr"/>
            <a:r>
              <a:rPr lang="hr-HR" sz="3200" dirty="0" smtClean="0">
                <a:latin typeface="Trebuchet MS" panose="020B0603020202020204" pitchFamily="34" charset="0"/>
              </a:rPr>
              <a:t>Proč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3200" dirty="0" smtClean="0">
                <a:latin typeface="Trebuchet MS" panose="020B0603020202020204" pitchFamily="34" charset="0"/>
              </a:rPr>
              <a:t>ta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3200" dirty="0" smtClean="0">
                <a:latin typeface="Trebuchet MS" panose="020B0603020202020204" pitchFamily="34" charset="0"/>
              </a:rPr>
              <a:t> rečenice. Od</a:t>
            </a:r>
            <a:r>
              <a:rPr lang="hr-HR" sz="3600" dirty="0" smtClean="0">
                <a:cs typeface="Arial" panose="020B0604020202020204" pitchFamily="34" charset="0"/>
              </a:rPr>
              <a:t>g</a:t>
            </a:r>
            <a:r>
              <a:rPr lang="hr-HR" sz="3200" dirty="0" smtClean="0">
                <a:latin typeface="Trebuchet MS" panose="020B0603020202020204" pitchFamily="34" charset="0"/>
              </a:rPr>
              <a:t>ovori na pitanja.</a:t>
            </a:r>
          </a:p>
          <a:p>
            <a:pPr algn="ctr"/>
            <a:endParaRPr lang="hr-HR" sz="1200" dirty="0" smtClean="0">
              <a:latin typeface="Trebuchet MS" panose="020B0603020202020204" pitchFamily="34" charset="0"/>
            </a:endParaRPr>
          </a:p>
          <a:p>
            <a:pPr algn="ctr"/>
            <a:endParaRPr lang="hr-HR" sz="8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67437" y="82113"/>
            <a:ext cx="9680129" cy="859974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   Koje se riječi kriju u ob</a:t>
            </a:r>
            <a:r>
              <a:rPr lang="hr-HR" sz="4000" dirty="0" smtClean="0">
                <a:latin typeface="Trebuchet MS" panose="020B0603020202020204" pitchFamily="34" charset="0"/>
              </a:rPr>
              <a:t>l</a:t>
            </a:r>
            <a:r>
              <a:rPr lang="hr-HR" dirty="0" smtClean="0">
                <a:latin typeface="+mn-lt"/>
              </a:rPr>
              <a:t>ačićima?</a:t>
            </a:r>
            <a:endParaRPr lang="hr-HR" dirty="0">
              <a:latin typeface="+mn-lt"/>
            </a:endParaRPr>
          </a:p>
        </p:txBody>
      </p:sp>
      <p:sp>
        <p:nvSpPr>
          <p:cNvPr id="4" name="Zaobljeni pravokutni oblačić 3"/>
          <p:cNvSpPr/>
          <p:nvPr/>
        </p:nvSpPr>
        <p:spPr>
          <a:xfrm>
            <a:off x="838199" y="1142683"/>
            <a:ext cx="2871651" cy="1169443"/>
          </a:xfrm>
          <a:prstGeom prst="wedgeRoundRectCallout">
            <a:avLst>
              <a:gd name="adj1" fmla="val -331"/>
              <a:gd name="adj2" fmla="val 804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 A  S  A  Đ  V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Zaobljeni pravokutni oblačić 4"/>
          <p:cNvSpPr/>
          <p:nvPr/>
        </p:nvSpPr>
        <p:spPr>
          <a:xfrm>
            <a:off x="4532811" y="3826150"/>
            <a:ext cx="3108960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G O Ž Đ E R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Zaobljeni pravokutni oblačić 5"/>
          <p:cNvSpPr/>
          <p:nvPr/>
        </p:nvSpPr>
        <p:spPr>
          <a:xfrm>
            <a:off x="8460377" y="3826150"/>
            <a:ext cx="3400318" cy="1169443"/>
          </a:xfrm>
          <a:prstGeom prst="wedgeRoundRectCallout">
            <a:avLst>
              <a:gd name="adj1" fmla="val -1357"/>
              <a:gd name="adj2" fmla="val 793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 V T R A Đ V</a:t>
            </a:r>
            <a:endParaRPr lang="hr-HR" sz="4000" b="1" dirty="0">
              <a:solidFill>
                <a:schemeClr val="tx1"/>
              </a:solidFill>
            </a:endParaRPr>
          </a:p>
          <a:p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8200" y="2715195"/>
            <a:ext cx="287165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Trebuchet MS" panose="020B0603020202020204" pitchFamily="34" charset="0"/>
              </a:rPr>
              <a:t>SVAĐA</a:t>
            </a:r>
            <a:endParaRPr lang="hr-HR" sz="40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532811" y="5427859"/>
            <a:ext cx="310896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GROŽĐE</a:t>
            </a:r>
            <a:endParaRPr lang="hr-HR" sz="40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442959" y="5427859"/>
            <a:ext cx="327442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sz="4000" dirty="0" smtClean="0"/>
              <a:t>      </a:t>
            </a:r>
            <a:r>
              <a:rPr lang="hr-HR" sz="4000" b="1" dirty="0" smtClean="0"/>
              <a:t>TVRĐAVA</a:t>
            </a:r>
            <a:endParaRPr lang="hr-HR" sz="4000" b="1" dirty="0"/>
          </a:p>
        </p:txBody>
      </p:sp>
      <p:sp>
        <p:nvSpPr>
          <p:cNvPr id="12" name="Zaobljeni pravokutni oblačić 11"/>
          <p:cNvSpPr/>
          <p:nvPr/>
        </p:nvSpPr>
        <p:spPr>
          <a:xfrm>
            <a:off x="838200" y="3826150"/>
            <a:ext cx="2871650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A  </a:t>
            </a:r>
            <a:r>
              <a:rPr lang="hr-HR" sz="4000" b="1" dirty="0" err="1" smtClean="0">
                <a:solidFill>
                  <a:schemeClr val="tx1"/>
                </a:solidFill>
              </a:rPr>
              <a:t>A</a:t>
            </a:r>
            <a:r>
              <a:rPr lang="hr-HR" sz="4000" b="1" dirty="0" smtClean="0">
                <a:solidFill>
                  <a:schemeClr val="tx1"/>
                </a:solidFill>
              </a:rPr>
              <a:t>  Đ  K  R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855618" y="5420431"/>
            <a:ext cx="285423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KRAĐA</a:t>
            </a:r>
            <a:endParaRPr lang="hr-HR" sz="4000" b="1" dirty="0"/>
          </a:p>
        </p:txBody>
      </p:sp>
      <p:sp>
        <p:nvSpPr>
          <p:cNvPr id="14" name="Zaobljeni pravokutni oblačić 13"/>
          <p:cNvSpPr/>
          <p:nvPr/>
        </p:nvSpPr>
        <p:spPr>
          <a:xfrm>
            <a:off x="4532811" y="1142682"/>
            <a:ext cx="3108960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O</a:t>
            </a:r>
            <a:r>
              <a:rPr lang="hr-HR" sz="4000" b="1" dirty="0" smtClean="0">
                <a:solidFill>
                  <a:schemeClr val="tx1"/>
                </a:solidFill>
              </a:rPr>
              <a:t>  A  Đ  E  N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532811" y="2713316"/>
            <a:ext cx="310896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ANĐEO</a:t>
            </a:r>
            <a:endParaRPr lang="hr-HR" sz="4000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8460377" y="2725286"/>
            <a:ext cx="3400318" cy="707886"/>
          </a:xfrm>
          <a:prstGeom prst="rect">
            <a:avLst/>
          </a:prstGeom>
          <a:solidFill>
            <a:srgbClr val="C985CB">
              <a:alpha val="60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ĐURĐICA</a:t>
            </a:r>
            <a:endParaRPr lang="hr-HR" sz="4000" b="1" dirty="0"/>
          </a:p>
        </p:txBody>
      </p:sp>
      <p:sp>
        <p:nvSpPr>
          <p:cNvPr id="17" name="Zaobljeni pravokutni oblačić 16"/>
          <p:cNvSpPr/>
          <p:nvPr/>
        </p:nvSpPr>
        <p:spPr>
          <a:xfrm>
            <a:off x="8460376" y="1162865"/>
            <a:ext cx="3400319" cy="1169443"/>
          </a:xfrm>
          <a:prstGeom prst="wedgeRoundRectCallout">
            <a:avLst>
              <a:gd name="adj1" fmla="val -1357"/>
              <a:gd name="adj2" fmla="val 79316"/>
              <a:gd name="adj3" fmla="val 16667"/>
            </a:avLst>
          </a:prstGeom>
          <a:solidFill>
            <a:srgbClr val="C985CB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 Đ </a:t>
            </a:r>
            <a:r>
              <a:rPr lang="hr-HR" sz="4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Đ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 U C R 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3427" y="1939734"/>
            <a:ext cx="10755180" cy="4094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LJILJANA VOLI LJETO.</a:t>
            </a:r>
          </a:p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TATA LJUBO PRIPREMA ROŠTILJ.</a:t>
            </a:r>
          </a:p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MAMA VOLI PLJESKAVICE.</a:t>
            </a:r>
          </a:p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LJERKA IMA </a:t>
            </a:r>
            <a:r>
              <a:rPr lang="hr-HR" sz="4800" cap="all" dirty="0" err="1" smtClean="0">
                <a:latin typeface="Trebuchet MS" panose="020B0603020202020204" pitchFamily="34" charset="0"/>
              </a:rPr>
              <a:t>ljubičastU</a:t>
            </a:r>
            <a:r>
              <a:rPr lang="hr-HR" sz="4800" cap="all" dirty="0" smtClean="0">
                <a:latin typeface="Trebuchet MS" panose="020B0603020202020204" pitchFamily="34" charset="0"/>
              </a:rPr>
              <a:t> HALJINU.</a:t>
            </a:r>
          </a:p>
          <a:p>
            <a:pPr marL="0" indent="0">
              <a:buNone/>
            </a:pPr>
            <a:r>
              <a:rPr lang="hr-HR" sz="4800" cap="all" dirty="0" smtClean="0">
                <a:latin typeface="Trebuchet MS" panose="020B0603020202020204" pitchFamily="34" charset="0"/>
              </a:rPr>
              <a:t>CRVENA JE BOJA LJUBAVI.</a:t>
            </a:r>
            <a:endParaRPr lang="hr-HR" sz="4800" cap="all" dirty="0">
              <a:latin typeface="Trebuchet MS" panose="020B0603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890075" y="410456"/>
            <a:ext cx="6459986" cy="80021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hr-HR" sz="1000" dirty="0">
              <a:latin typeface="Trebuchet MS" panose="020B0603020202020204" pitchFamily="34" charset="0"/>
            </a:endParaRPr>
          </a:p>
          <a:p>
            <a:r>
              <a:rPr lang="hr-HR" sz="2800" dirty="0" smtClean="0">
                <a:latin typeface="Trebuchet MS" panose="020B0603020202020204" pitchFamily="34" charset="0"/>
              </a:rPr>
              <a:t>Proč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ta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2800" dirty="0" smtClean="0">
                <a:latin typeface="Trebuchet MS" panose="020B0603020202020204" pitchFamily="34" charset="0"/>
              </a:rPr>
              <a:t> rečenice. Prep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š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h u p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latin typeface="Trebuchet MS" panose="020B0603020202020204" pitchFamily="34" charset="0"/>
              </a:rPr>
              <a:t>sanku.</a:t>
            </a:r>
          </a:p>
          <a:p>
            <a:endParaRPr lang="hr-HR" sz="800" dirty="0" smtClean="0">
              <a:latin typeface="Trebuchet MS" panose="020B0603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8" y="230485"/>
            <a:ext cx="1648014" cy="1147553"/>
          </a:xfrm>
          <a:prstGeom prst="rect">
            <a:avLst/>
          </a:prstGeom>
          <a:solidFill>
            <a:srgbClr val="FF9966"/>
          </a:solidFill>
        </p:spPr>
      </p:pic>
    </p:spTree>
    <p:extLst>
      <p:ext uri="{BB962C8B-B14F-4D97-AF65-F5344CB8AC3E}">
        <p14:creationId xmlns:p14="http://schemas.microsoft.com/office/powerpoint/2010/main" val="37692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67437" y="82113"/>
            <a:ext cx="9680129" cy="859974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   Koje se riječi kriju u ob</a:t>
            </a:r>
            <a:r>
              <a:rPr lang="hr-HR" sz="4000" dirty="0" smtClean="0">
                <a:latin typeface="Trebuchet MS" panose="020B0603020202020204" pitchFamily="34" charset="0"/>
              </a:rPr>
              <a:t>l</a:t>
            </a:r>
            <a:r>
              <a:rPr lang="hr-HR" dirty="0" smtClean="0">
                <a:latin typeface="+mn-lt"/>
              </a:rPr>
              <a:t>ačićima?</a:t>
            </a:r>
            <a:endParaRPr lang="hr-HR" dirty="0">
              <a:latin typeface="+mn-lt"/>
            </a:endParaRPr>
          </a:p>
        </p:txBody>
      </p:sp>
      <p:sp>
        <p:nvSpPr>
          <p:cNvPr id="4" name="Zaobljeni pravokutni oblačić 3"/>
          <p:cNvSpPr/>
          <p:nvPr/>
        </p:nvSpPr>
        <p:spPr>
          <a:xfrm>
            <a:off x="838199" y="1142683"/>
            <a:ext cx="2871651" cy="1169443"/>
          </a:xfrm>
          <a:prstGeom prst="wedgeRoundRectCallout">
            <a:avLst>
              <a:gd name="adj1" fmla="val -331"/>
              <a:gd name="adj2" fmla="val 804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 o   e   t  </a:t>
            </a:r>
            <a:r>
              <a:rPr lang="hr-HR" sz="4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l</a:t>
            </a:r>
            <a:r>
              <a:rPr lang="hr-HR" sz="4000" b="1" dirty="0" err="1" smtClean="0">
                <a:solidFill>
                  <a:schemeClr val="tx1"/>
                </a:solidFill>
              </a:rPr>
              <a:t>j</a:t>
            </a:r>
            <a:r>
              <a:rPr lang="hr-HR" sz="4000" b="1" dirty="0" smtClean="0">
                <a:solidFill>
                  <a:schemeClr val="tx1"/>
                </a:solidFill>
              </a:rPr>
              <a:t>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Zaobljeni pravokutni oblačić 4"/>
          <p:cNvSpPr/>
          <p:nvPr/>
        </p:nvSpPr>
        <p:spPr>
          <a:xfrm>
            <a:off x="4532811" y="3826150"/>
            <a:ext cx="3108960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FA4C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a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h n a </a:t>
            </a:r>
            <a:r>
              <a:rPr lang="hr-HR" sz="4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l</a:t>
            </a:r>
            <a:r>
              <a:rPr lang="hr-HR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hr-H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Zaobljeni pravokutni oblačić 5"/>
          <p:cNvSpPr/>
          <p:nvPr/>
        </p:nvSpPr>
        <p:spPr>
          <a:xfrm>
            <a:off x="8460377" y="3826150"/>
            <a:ext cx="3257006" cy="1169443"/>
          </a:xfrm>
          <a:prstGeom prst="wedgeRoundRectCallout">
            <a:avLst>
              <a:gd name="adj1" fmla="val -1357"/>
              <a:gd name="adj2" fmla="val 793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 </a:t>
            </a:r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ć </a:t>
            </a:r>
            <a:r>
              <a:rPr lang="hr-HR" sz="4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l</a:t>
            </a:r>
            <a:r>
              <a:rPr lang="hr-HR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 o 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 e </a:t>
            </a:r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r</a:t>
            </a:r>
            <a:endParaRPr lang="hr-HR" sz="4000" b="1" dirty="0">
              <a:solidFill>
                <a:schemeClr val="tx1"/>
              </a:solidFill>
            </a:endParaRPr>
          </a:p>
          <a:p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8200" y="2715195"/>
            <a:ext cx="287165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Trebuchet MS" panose="020B0603020202020204" pitchFamily="34" charset="0"/>
              </a:rPr>
              <a:t>l</a:t>
            </a:r>
            <a:r>
              <a:rPr lang="hr-HR" sz="4000" b="1" dirty="0" smtClean="0"/>
              <a:t>jeto</a:t>
            </a:r>
            <a:endParaRPr lang="hr-HR" sz="40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532811" y="5427859"/>
            <a:ext cx="3108960" cy="707886"/>
          </a:xfrm>
          <a:prstGeom prst="rect">
            <a:avLst/>
          </a:prstGeom>
          <a:solidFill>
            <a:srgbClr val="FA4C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ha</a:t>
            </a:r>
            <a:r>
              <a:rPr lang="hr-HR" sz="4000" b="1" dirty="0" smtClean="0">
                <a:latin typeface="Trebuchet MS" panose="020B0603020202020204" pitchFamily="34" charset="0"/>
              </a:rPr>
              <a:t>l</a:t>
            </a:r>
            <a:r>
              <a:rPr lang="hr-HR" sz="4000" b="1" dirty="0" smtClean="0"/>
              <a:t>jina</a:t>
            </a:r>
            <a:endParaRPr lang="hr-HR" sz="40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442959" y="5427859"/>
            <a:ext cx="32744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sz="4000" dirty="0" smtClean="0"/>
              <a:t>      </a:t>
            </a:r>
            <a:r>
              <a:rPr lang="hr-HR" sz="4000" b="1" dirty="0" smtClean="0"/>
              <a:t>pro</a:t>
            </a:r>
            <a:r>
              <a:rPr lang="hr-HR" sz="4000" b="1" dirty="0" smtClean="0">
                <a:latin typeface="Trebuchet MS" panose="020B0603020202020204" pitchFamily="34" charset="0"/>
              </a:rPr>
              <a:t>l</a:t>
            </a:r>
            <a:r>
              <a:rPr lang="hr-HR" sz="4000" b="1" dirty="0" smtClean="0"/>
              <a:t>jeće</a:t>
            </a:r>
            <a:endParaRPr lang="hr-HR" sz="4000" b="1" dirty="0"/>
          </a:p>
        </p:txBody>
      </p:sp>
      <p:sp>
        <p:nvSpPr>
          <p:cNvPr id="12" name="Zaobljeni pravokutni oblačić 11"/>
          <p:cNvSpPr/>
          <p:nvPr/>
        </p:nvSpPr>
        <p:spPr>
          <a:xfrm>
            <a:off x="838200" y="3826150"/>
            <a:ext cx="2871650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k </a:t>
            </a:r>
            <a:r>
              <a:rPr lang="hr-HR" sz="800" b="1" dirty="0" smtClean="0">
                <a:solidFill>
                  <a:schemeClr val="tx1"/>
                </a:solidFill>
              </a:rPr>
              <a:t>  </a:t>
            </a:r>
            <a:r>
              <a:rPr lang="hr-HR" sz="4000" b="1" dirty="0" smtClean="0">
                <a:solidFill>
                  <a:schemeClr val="tx1"/>
                </a:solidFill>
              </a:rPr>
              <a:t>c  a</a:t>
            </a:r>
            <a:r>
              <a:rPr lang="hr-HR" sz="900" b="1" dirty="0" smtClean="0">
                <a:solidFill>
                  <a:schemeClr val="tx1"/>
                </a:solidFill>
              </a:rPr>
              <a:t>  </a:t>
            </a:r>
            <a:r>
              <a:rPr lang="hr-HR" sz="4000" b="1" dirty="0" smtClean="0">
                <a:solidFill>
                  <a:schemeClr val="tx1"/>
                </a:solidFill>
              </a:rPr>
              <a:t> </a:t>
            </a:r>
            <a:r>
              <a:rPr lang="hr-HR" sz="4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l</a:t>
            </a:r>
            <a:r>
              <a:rPr lang="hr-HR" sz="4000" b="1" dirty="0" err="1" smtClean="0">
                <a:solidFill>
                  <a:schemeClr val="tx1"/>
                </a:solidFill>
              </a:rPr>
              <a:t>j</a:t>
            </a:r>
            <a:r>
              <a:rPr lang="hr-HR" sz="4000" b="1" dirty="0" smtClean="0">
                <a:solidFill>
                  <a:schemeClr val="tx1"/>
                </a:solidFill>
              </a:rPr>
              <a:t> </a:t>
            </a:r>
            <a:r>
              <a:rPr lang="hr-HR" sz="800" b="1" dirty="0" smtClean="0">
                <a:solidFill>
                  <a:schemeClr val="tx1"/>
                </a:solidFill>
              </a:rPr>
              <a:t> </a:t>
            </a:r>
            <a:r>
              <a:rPr lang="hr-HR" sz="4000" b="1" dirty="0" smtClean="0">
                <a:solidFill>
                  <a:schemeClr val="tx1"/>
                </a:solidFill>
              </a:rPr>
              <a:t>i </a:t>
            </a:r>
            <a:r>
              <a:rPr lang="hr-HR" sz="800" b="1" dirty="0" smtClean="0">
                <a:solidFill>
                  <a:schemeClr val="tx1"/>
                </a:solidFill>
              </a:rPr>
              <a:t>  </a:t>
            </a:r>
            <a:r>
              <a:rPr lang="hr-HR" sz="4000" b="1" dirty="0" smtClean="0">
                <a:solidFill>
                  <a:schemeClr val="tx1"/>
                </a:solidFill>
              </a:rPr>
              <a:t>r a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855618" y="5420431"/>
            <a:ext cx="285423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kra</a:t>
            </a:r>
            <a:r>
              <a:rPr lang="hr-HR" sz="4000" b="1" dirty="0" smtClean="0">
                <a:latin typeface="Trebuchet MS" panose="020B0603020202020204" pitchFamily="34" charset="0"/>
              </a:rPr>
              <a:t>l</a:t>
            </a:r>
            <a:r>
              <a:rPr lang="hr-HR" sz="4000" b="1" dirty="0" smtClean="0"/>
              <a:t>jica</a:t>
            </a:r>
            <a:endParaRPr lang="hr-HR" sz="4000" b="1" dirty="0"/>
          </a:p>
        </p:txBody>
      </p:sp>
      <p:sp>
        <p:nvSpPr>
          <p:cNvPr id="14" name="Zaobljeni pravokutni oblačić 13"/>
          <p:cNvSpPr/>
          <p:nvPr/>
        </p:nvSpPr>
        <p:spPr>
          <a:xfrm>
            <a:off x="4532811" y="1142682"/>
            <a:ext cx="3108960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err="1" smtClean="0">
                <a:solidFill>
                  <a:schemeClr val="tx1"/>
                </a:solidFill>
              </a:rPr>
              <a:t>Lj</a:t>
            </a:r>
            <a:r>
              <a:rPr lang="hr-HR" sz="4000" b="1" dirty="0" smtClean="0">
                <a:solidFill>
                  <a:schemeClr val="tx1"/>
                </a:solidFill>
              </a:rPr>
              <a:t>  a  k  r  e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532811" y="2713316"/>
            <a:ext cx="310896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Ljerka</a:t>
            </a:r>
            <a:endParaRPr lang="hr-HR" sz="4000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8460377" y="2725286"/>
            <a:ext cx="3257006" cy="707886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Trebuchet MS" panose="020B0603020202020204" pitchFamily="34" charset="0"/>
              </a:rPr>
              <a:t>l</a:t>
            </a:r>
            <a:r>
              <a:rPr lang="hr-HR" sz="4000" b="1" dirty="0" smtClean="0"/>
              <a:t>jubav</a:t>
            </a:r>
            <a:endParaRPr lang="hr-HR" sz="4000" b="1" dirty="0"/>
          </a:p>
        </p:txBody>
      </p:sp>
      <p:sp>
        <p:nvSpPr>
          <p:cNvPr id="17" name="Zaobljeni pravokutni oblačić 16"/>
          <p:cNvSpPr/>
          <p:nvPr/>
        </p:nvSpPr>
        <p:spPr>
          <a:xfrm>
            <a:off x="8460377" y="1162865"/>
            <a:ext cx="3257006" cy="1169443"/>
          </a:xfrm>
          <a:prstGeom prst="wedgeRoundRectCallout">
            <a:avLst>
              <a:gd name="adj1" fmla="val -1357"/>
              <a:gd name="adj2" fmla="val 79316"/>
              <a:gd name="adj3" fmla="val 16667"/>
            </a:avLst>
          </a:prstGeom>
          <a:solidFill>
            <a:schemeClr val="bg2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v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b  u  a  </a:t>
            </a:r>
            <a:r>
              <a:rPr lang="hr-HR" sz="4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l</a:t>
            </a:r>
            <a:r>
              <a:rPr lang="hr-HR" sz="4000" b="1" dirty="0" err="1" smtClean="0">
                <a:solidFill>
                  <a:schemeClr val="tx1"/>
                </a:solidFill>
              </a:rPr>
              <a:t>j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67437" y="82113"/>
            <a:ext cx="9680129" cy="859974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   Koje se riječi kriju u ob</a:t>
            </a:r>
            <a:r>
              <a:rPr lang="hr-HR" sz="4000" dirty="0" smtClean="0">
                <a:latin typeface="Trebuchet MS" panose="020B0603020202020204" pitchFamily="34" charset="0"/>
              </a:rPr>
              <a:t>l</a:t>
            </a:r>
            <a:r>
              <a:rPr lang="hr-HR" dirty="0" smtClean="0">
                <a:latin typeface="+mn-lt"/>
              </a:rPr>
              <a:t>ačićima?</a:t>
            </a:r>
            <a:endParaRPr lang="hr-HR" dirty="0">
              <a:latin typeface="+mn-lt"/>
            </a:endParaRPr>
          </a:p>
        </p:txBody>
      </p:sp>
      <p:sp>
        <p:nvSpPr>
          <p:cNvPr id="4" name="Zaobljeni pravokutni oblačić 3"/>
          <p:cNvSpPr/>
          <p:nvPr/>
        </p:nvSpPr>
        <p:spPr>
          <a:xfrm>
            <a:off x="838199" y="1142683"/>
            <a:ext cx="2871651" cy="1169443"/>
          </a:xfrm>
          <a:prstGeom prst="wedgeRoundRectCallout">
            <a:avLst>
              <a:gd name="adj1" fmla="val -331"/>
              <a:gd name="adj2" fmla="val 804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 v  a  k ć</a:t>
            </a:r>
            <a:r>
              <a:rPr lang="hr-HR" sz="800" b="1" dirty="0" smtClean="0">
                <a:solidFill>
                  <a:schemeClr val="tx1"/>
                </a:solidFill>
              </a:rPr>
              <a:t> </a:t>
            </a:r>
            <a:r>
              <a:rPr lang="hr-HR" sz="4000" b="1" dirty="0" smtClean="0">
                <a:solidFill>
                  <a:schemeClr val="tx1"/>
                </a:solidFill>
              </a:rPr>
              <a:t> nj o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Zaobljeni pravokutni oblačić 4"/>
          <p:cNvSpPr/>
          <p:nvPr/>
        </p:nvSpPr>
        <p:spPr>
          <a:xfrm>
            <a:off x="4174435" y="3826150"/>
            <a:ext cx="3525077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FAF6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a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k h n</a:t>
            </a:r>
            <a:r>
              <a:rPr lang="hr-H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 </a:t>
            </a:r>
            <a:r>
              <a:rPr lang="hr-HR" sz="4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l</a:t>
            </a:r>
            <a:r>
              <a:rPr lang="hr-HR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hr-H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Zaobljeni pravokutni oblačić 5"/>
          <p:cNvSpPr/>
          <p:nvPr/>
        </p:nvSpPr>
        <p:spPr>
          <a:xfrm>
            <a:off x="8163339" y="3826150"/>
            <a:ext cx="3776870" cy="1169443"/>
          </a:xfrm>
          <a:prstGeom prst="wedgeRoundRectCallout">
            <a:avLst>
              <a:gd name="adj1" fmla="val -1357"/>
              <a:gd name="adj2" fmla="val 79316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k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m </a:t>
            </a:r>
            <a:r>
              <a:rPr lang="hr-H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n</a:t>
            </a:r>
            <a:r>
              <a:rPr lang="hr-H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 v a r</a:t>
            </a:r>
            <a:endParaRPr lang="hr-HR" sz="4000" b="1" dirty="0">
              <a:solidFill>
                <a:schemeClr val="tx1"/>
              </a:solidFill>
            </a:endParaRPr>
          </a:p>
          <a:p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38200" y="2715195"/>
            <a:ext cx="287165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Trebuchet MS" panose="020B0603020202020204" pitchFamily="34" charset="0"/>
              </a:rPr>
              <a:t>voćnjak</a:t>
            </a:r>
            <a:endParaRPr lang="hr-HR" sz="40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174435" y="5427859"/>
            <a:ext cx="3525077" cy="707886"/>
          </a:xfrm>
          <a:prstGeom prst="rect">
            <a:avLst/>
          </a:prstGeom>
          <a:solidFill>
            <a:srgbClr val="FAF6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Trebuchet MS" panose="020B0603020202020204" pitchFamily="34" charset="0"/>
              </a:rPr>
              <a:t>n</a:t>
            </a:r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hr-HR" sz="4000" b="1" dirty="0" smtClean="0">
                <a:latin typeface="Trebuchet MS" panose="020B0603020202020204" pitchFamily="34" charset="0"/>
              </a:rPr>
              <a:t>hal</a:t>
            </a:r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000" b="1" dirty="0" smtClean="0">
                <a:latin typeface="Trebuchet MS" panose="020B0603020202020204" pitchFamily="34" charset="0"/>
              </a:rPr>
              <a:t>ka</a:t>
            </a:r>
            <a:endParaRPr lang="hr-HR" sz="4000" b="1" dirty="0">
              <a:latin typeface="Trebuchet MS" panose="020B0603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8163339" y="5427859"/>
            <a:ext cx="3776870" cy="707886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sz="4000" dirty="0" smtClean="0"/>
              <a:t>      </a:t>
            </a:r>
            <a:r>
              <a:rPr lang="hr-HR" sz="4000" b="1" dirty="0" smtClean="0">
                <a:latin typeface="Trebuchet MS" panose="020B0603020202020204" pitchFamily="34" charset="0"/>
              </a:rPr>
              <a:t>mrav</a:t>
            </a:r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r>
              <a:rPr lang="hr-HR" sz="4000" b="1" dirty="0" smtClean="0">
                <a:latin typeface="Trebuchet MS" panose="020B0603020202020204" pitchFamily="34" charset="0"/>
              </a:rPr>
              <a:t>ak</a:t>
            </a:r>
            <a:endParaRPr lang="hr-HR" sz="4000" b="1" dirty="0">
              <a:latin typeface="Trebuchet MS" panose="020B0603020202020204" pitchFamily="34" charset="0"/>
            </a:endParaRPr>
          </a:p>
        </p:txBody>
      </p:sp>
      <p:sp>
        <p:nvSpPr>
          <p:cNvPr id="12" name="Zaobljeni pravokutni oblačić 11"/>
          <p:cNvSpPr/>
          <p:nvPr/>
        </p:nvSpPr>
        <p:spPr>
          <a:xfrm>
            <a:off x="838200" y="3826150"/>
            <a:ext cx="2871650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nj </a:t>
            </a:r>
            <a:r>
              <a:rPr lang="hr-HR" sz="4000" b="1" dirty="0" smtClean="0">
                <a:solidFill>
                  <a:schemeClr val="tx1"/>
                </a:solidFill>
              </a:rPr>
              <a:t> b  a  b  u 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855618" y="5420431"/>
            <a:ext cx="285423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Trebuchet MS" panose="020B0603020202020204" pitchFamily="34" charset="0"/>
              </a:rPr>
              <a:t>buba</a:t>
            </a: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nj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aobljeni pravokutni oblačić 13"/>
          <p:cNvSpPr/>
          <p:nvPr/>
        </p:nvSpPr>
        <p:spPr>
          <a:xfrm>
            <a:off x="4174435" y="1142682"/>
            <a:ext cx="3525077" cy="1169443"/>
          </a:xfrm>
          <a:prstGeom prst="wedgeRoundRectCallout">
            <a:avLst>
              <a:gd name="adj1" fmla="val -844"/>
              <a:gd name="adj2" fmla="val 7708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a</a:t>
            </a:r>
            <a:r>
              <a:rPr lang="hr-HR" sz="4000" b="1" dirty="0" smtClean="0">
                <a:solidFill>
                  <a:schemeClr val="tx1"/>
                </a:solidFill>
              </a:rPr>
              <a:t>  o   F  nj   r 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174435" y="2725286"/>
            <a:ext cx="352507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F</a:t>
            </a:r>
            <a:r>
              <a:rPr lang="hr-HR" sz="4000" b="1" dirty="0" smtClean="0"/>
              <a:t>ranjo</a:t>
            </a:r>
            <a:endParaRPr lang="hr-HR" sz="4000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8163339" y="2725286"/>
            <a:ext cx="3776870" cy="707886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Trebuchet MS" panose="020B0603020202020204" pitchFamily="34" charset="0"/>
              </a:rPr>
              <a:t>San</a:t>
            </a:r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4000" b="1" dirty="0" smtClean="0">
                <a:latin typeface="Trebuchet MS" panose="020B0603020202020204" pitchFamily="34" charset="0"/>
              </a:rPr>
              <a:t>a</a:t>
            </a:r>
            <a:endParaRPr lang="hr-HR" sz="4000" b="1" dirty="0"/>
          </a:p>
        </p:txBody>
      </p:sp>
      <p:sp>
        <p:nvSpPr>
          <p:cNvPr id="17" name="Zaobljeni pravokutni oblačić 16"/>
          <p:cNvSpPr/>
          <p:nvPr/>
        </p:nvSpPr>
        <p:spPr>
          <a:xfrm>
            <a:off x="8163339" y="1162865"/>
            <a:ext cx="3776870" cy="1169443"/>
          </a:xfrm>
          <a:prstGeom prst="wedgeRoundRectCallout">
            <a:avLst>
              <a:gd name="adj1" fmla="val -1357"/>
              <a:gd name="adj2" fmla="val 79316"/>
              <a:gd name="adj3" fmla="val 16667"/>
            </a:avLst>
          </a:prstGeom>
          <a:solidFill>
            <a:schemeClr val="bg2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a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hr-HR" sz="4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a</a:t>
            </a:r>
            <a:r>
              <a:rPr lang="hr-HR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S  n</a:t>
            </a:r>
            <a:r>
              <a:rPr lang="hr-H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1166</Words>
  <Application>Microsoft Office PowerPoint</Application>
  <PresentationFormat>Široki zaslon</PresentationFormat>
  <Paragraphs>306</Paragraphs>
  <Slides>36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Trebuchet MS</vt:lpstr>
      <vt:lpstr>Wingdings</vt:lpstr>
      <vt:lpstr>Tema sustava Office</vt:lpstr>
      <vt:lpstr>VJEŽBE ZA POČETNO ČITANJE I PISANJE</vt:lpstr>
      <vt:lpstr>PowerPointova prezentacija</vt:lpstr>
      <vt:lpstr>PowerPointova prezentacija</vt:lpstr>
      <vt:lpstr>Koje se riječi kriju u oblačićima?</vt:lpstr>
      <vt:lpstr>PowerPointova prezentacija</vt:lpstr>
      <vt:lpstr>   Koje se riječi kriju u oblačićima?</vt:lpstr>
      <vt:lpstr>PowerPointova prezentacija</vt:lpstr>
      <vt:lpstr>   Koje se riječi kriju u oblačićima?</vt:lpstr>
      <vt:lpstr>   Koje se riječi kriju u oblačićima?</vt:lpstr>
      <vt:lpstr>PowerPointova prezentacija</vt:lpstr>
      <vt:lpstr>PowerPointova prezentacija</vt:lpstr>
      <vt:lpstr>PowerPointova prezentacija</vt:lpstr>
      <vt:lpstr>MALI KVIZ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 ZA POČETNO ČITANJE I PISANJE</dc:title>
  <dc:creator>Mira</dc:creator>
  <cp:lastModifiedBy>Mira</cp:lastModifiedBy>
  <cp:revision>2</cp:revision>
  <dcterms:created xsi:type="dcterms:W3CDTF">2016-01-14T21:27:52Z</dcterms:created>
  <dcterms:modified xsi:type="dcterms:W3CDTF">2016-01-14T22:00:40Z</dcterms:modified>
</cp:coreProperties>
</file>